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8" r:id="rId21"/>
    <p:sldId id="279" r:id="rId22"/>
    <p:sldId id="280" r:id="rId23"/>
    <p:sldId id="281" r:id="rId24"/>
    <p:sldId id="282" r:id="rId25"/>
  </p:sldIdLst>
  <p:sldSz cx="12192000" cy="6858000"/>
  <p:notesSz cx="6858000" cy="9144000"/>
  <p:embeddedFontLst>
    <p:embeddedFont>
      <p:font typeface="OPPOSans B" panose="02010600030101010101" charset="-122"/>
      <p:regular r:id="rId27"/>
    </p:embeddedFont>
    <p:embeddedFont>
      <p:font typeface="OPPOSans H" panose="02010600030101010101" charset="-122"/>
      <p:regular r:id="rId28"/>
    </p:embeddedFont>
    <p:embeddedFont>
      <p:font typeface="OPPOSans R" panose="02010600030101010101" charset="-122"/>
      <p:regular r:id="rId29"/>
    </p:embeddedFont>
    <p:embeddedFont>
      <p:font typeface="Source Han Sans" panose="02010600030101010101" charset="-122"/>
      <p:regular r:id="rId30"/>
    </p:embeddedFont>
    <p:embeddedFont>
      <p:font typeface="Source Han Sans CN Bold" panose="02010600030101010101" charset="-122"/>
      <p:bold r:id="rId31"/>
    </p:embeddedFont>
    <p:embeddedFont>
      <p:font typeface="等线" panose="02010600030101010101" pitchFamily="2" charset="-122"/>
      <p:regular r:id="rId32"/>
      <p:bold r:id="rId33"/>
    </p:embeddedFont>
    <p:embeddedFont>
      <p:font typeface="华文中宋" panose="02010600040101010101" pitchFamily="2" charset="-122"/>
      <p:regular r:id="rId34"/>
    </p:embeddedFont>
  </p:embeddedFontLst>
  <p:custDataLst>
    <p:tags r:id="rId35"/>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6" y="1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欣怡 周" userId="07b6f17f7cf5fa2f" providerId="LiveId" clId="{1863DA61-DD31-4BD9-8BA0-61C5502A5BC5}"/>
    <pc:docChg chg="undo custSel modSld">
      <pc:chgData name="欣怡 周" userId="07b6f17f7cf5fa2f" providerId="LiveId" clId="{1863DA61-DD31-4BD9-8BA0-61C5502A5BC5}" dt="2025-01-11T07:50:30.017" v="12" actId="13926"/>
      <pc:docMkLst>
        <pc:docMk/>
      </pc:docMkLst>
      <pc:sldChg chg="modSp mod">
        <pc:chgData name="欣怡 周" userId="07b6f17f7cf5fa2f" providerId="LiveId" clId="{1863DA61-DD31-4BD9-8BA0-61C5502A5BC5}" dt="2025-01-11T07:50:30.017" v="12" actId="13926"/>
        <pc:sldMkLst>
          <pc:docMk/>
          <pc:sldMk cId="0" sldId="256"/>
        </pc:sldMkLst>
        <pc:spChg chg="mod">
          <ac:chgData name="欣怡 周" userId="07b6f17f7cf5fa2f" providerId="LiveId" clId="{1863DA61-DD31-4BD9-8BA0-61C5502A5BC5}" dt="2025-01-11T07:50:30.017" v="12" actId="13926"/>
          <ac:spMkLst>
            <pc:docMk/>
            <pc:sldMk cId="0" sldId="256"/>
            <ac:spMk id="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46D76-F5AA-428B-AB90-A7BE3648C992}" type="datetimeFigureOut">
              <a:rPr lang="zh-CN" altLang="en-US" smtClean="0"/>
              <a:t>2025/1/11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EEC924-5240-46BF-AF90-AD73CF4131BB}" type="slidenum">
              <a:rPr lang="zh-CN" altLang="en-US" smtClean="0"/>
              <a:t>‹#›</a:t>
            </a:fld>
            <a:endParaRPr lang="zh-CN" altLang="en-US"/>
          </a:p>
        </p:txBody>
      </p:sp>
    </p:spTree>
    <p:extLst>
      <p:ext uri="{BB962C8B-B14F-4D97-AF65-F5344CB8AC3E}">
        <p14:creationId xmlns:p14="http://schemas.microsoft.com/office/powerpoint/2010/main" val="1113812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EEC924-5240-46BF-AF90-AD73CF4131BB}" type="slidenum">
              <a:rPr lang="zh-CN" altLang="en-US" smtClean="0"/>
              <a:t>1</a:t>
            </a:fld>
            <a:endParaRPr lang="zh-CN" altLang="en-US"/>
          </a:p>
        </p:txBody>
      </p:sp>
    </p:spTree>
    <p:extLst>
      <p:ext uri="{BB962C8B-B14F-4D97-AF65-F5344CB8AC3E}">
        <p14:creationId xmlns:p14="http://schemas.microsoft.com/office/powerpoint/2010/main" val="13100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1.xml"/><Relationship Id="rId7"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2" Type="http://schemas.openxmlformats.org/officeDocument/2006/relationships/tags" Target="../tags/tag46.xml"/><Relationship Id="rId16" Type="http://schemas.openxmlformats.org/officeDocument/2006/relationships/slideLayout" Target="../slideLayouts/slideLayout1.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tags" Target="../tags/tag59.xml"/><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openxmlformats.org/officeDocument/2006/relationships/image" Target="../media/image4.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3.jpe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slideLayout" Target="../slideLayouts/slideLayout1.xml"/><Relationship Id="rId5" Type="http://schemas.openxmlformats.org/officeDocument/2006/relationships/tags" Target="../tags/tag19.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7.xml"/><Relationship Id="rId7"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10" Type="http://schemas.openxmlformats.org/officeDocument/2006/relationships/image" Target="../media/image8.png"/><Relationship Id="rId4" Type="http://schemas.openxmlformats.org/officeDocument/2006/relationships/tags" Target="../tags/tag28.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0.png"/><Relationship Id="rId5" Type="http://schemas.openxmlformats.org/officeDocument/2006/relationships/tags" Target="../tags/tag35.xml"/><Relationship Id="rId10" Type="http://schemas.openxmlformats.org/officeDocument/2006/relationships/image" Target="../media/image9.png"/><Relationship Id="rId4" Type="http://schemas.openxmlformats.org/officeDocument/2006/relationships/tags" Target="../tags/tag34.xml"/><Relationship Id="rId9"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alphaModFix amt="30000"/>
          </a:blip>
          <a:srcRect/>
          <a:stretch>
            <a:fillRect/>
          </a:stretch>
        </p:blipFill>
        <p:spPr>
          <a:xfrm>
            <a:off x="0" y="12560"/>
            <a:ext cx="12192000" cy="6832879"/>
          </a:xfrm>
          <a:prstGeom prst="rect">
            <a:avLst/>
          </a:prstGeom>
          <a:noFill/>
          <a:ln>
            <a:noFill/>
          </a:ln>
        </p:spPr>
      </p:pic>
      <p:sp>
        <p:nvSpPr>
          <p:cNvPr id="3" name="标题 1"/>
          <p:cNvSpPr txBox="1"/>
          <p:nvPr/>
        </p:nvSpPr>
        <p:spPr>
          <a:xfrm>
            <a:off x="0" y="953552"/>
            <a:ext cx="10915650" cy="5019822"/>
          </a:xfrm>
          <a:custGeom>
            <a:avLst/>
            <a:gdLst>
              <a:gd name="connsiteX0" fmla="*/ 0 w 10915650"/>
              <a:gd name="connsiteY0" fmla="*/ 0 h 5019822"/>
              <a:gd name="connsiteX1" fmla="*/ 8405739 w 10915650"/>
              <a:gd name="connsiteY1" fmla="*/ 0 h 5019822"/>
              <a:gd name="connsiteX2" fmla="*/ 10915650 w 10915650"/>
              <a:gd name="connsiteY2" fmla="*/ 2509911 h 5019822"/>
              <a:gd name="connsiteX3" fmla="*/ 8405739 w 10915650"/>
              <a:gd name="connsiteY3" fmla="*/ 5019822 h 5019822"/>
              <a:gd name="connsiteX4" fmla="*/ 0 w 10915650"/>
              <a:gd name="connsiteY4" fmla="*/ 5019822 h 5019822"/>
            </a:gdLst>
            <a:ahLst/>
            <a:cxnLst/>
            <a:rect l="l" t="t" r="r" b="b"/>
            <a:pathLst>
              <a:path w="10915650" h="5019822">
                <a:moveTo>
                  <a:pt x="0" y="0"/>
                </a:moveTo>
                <a:lnTo>
                  <a:pt x="8405739" y="0"/>
                </a:lnTo>
                <a:cubicBezTo>
                  <a:pt x="9791925" y="0"/>
                  <a:pt x="10915650" y="1123725"/>
                  <a:pt x="10915650" y="2509911"/>
                </a:cubicBezTo>
                <a:cubicBezTo>
                  <a:pt x="10915650" y="3896097"/>
                  <a:pt x="9791925" y="5019822"/>
                  <a:pt x="8405739" y="5019822"/>
                </a:cubicBezTo>
                <a:lnTo>
                  <a:pt x="0" y="5019822"/>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093362" y="988016"/>
            <a:ext cx="4950894" cy="495089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4">
            <a:alphaModFix/>
          </a:blip>
          <a:srcRect l="29489" t="22569" r="31344" b="7544"/>
          <a:stretch>
            <a:fillRect/>
          </a:stretch>
        </p:blipFill>
        <p:spPr>
          <a:xfrm>
            <a:off x="7326650" y="1221303"/>
            <a:ext cx="4484318" cy="4484319"/>
          </a:xfrm>
          <a:custGeom>
            <a:avLst/>
            <a:gdLst>
              <a:gd name="connsiteX0" fmla="*/ 2775284 w 5550569"/>
              <a:gd name="connsiteY0" fmla="*/ 0 h 5550570"/>
              <a:gd name="connsiteX1" fmla="*/ 5550569 w 5550569"/>
              <a:gd name="connsiteY1" fmla="*/ 2775285 h 5550570"/>
              <a:gd name="connsiteX2" fmla="*/ 2775284 w 5550569"/>
              <a:gd name="connsiteY2" fmla="*/ 5550570 h 5550570"/>
              <a:gd name="connsiteX3" fmla="*/ 0 w 5550569"/>
              <a:gd name="connsiteY3" fmla="*/ 2775285 h 5550570"/>
              <a:gd name="connsiteX4" fmla="*/ 2775284 w 5550569"/>
              <a:gd name="connsiteY4" fmla="*/ 0 h 5550570"/>
            </a:gdLst>
            <a:ahLst/>
            <a:cxnLst/>
            <a:rect l="l" t="t" r="r" b="b"/>
            <a:pathLst>
              <a:path w="5550569" h="5550570">
                <a:moveTo>
                  <a:pt x="2775284" y="0"/>
                </a:moveTo>
                <a:cubicBezTo>
                  <a:pt x="4308032" y="0"/>
                  <a:pt x="5550569" y="1242537"/>
                  <a:pt x="5550569" y="2775285"/>
                </a:cubicBezTo>
                <a:cubicBezTo>
                  <a:pt x="5550569" y="4308033"/>
                  <a:pt x="4308032" y="5550570"/>
                  <a:pt x="2775284" y="5550570"/>
                </a:cubicBezTo>
                <a:cubicBezTo>
                  <a:pt x="1242536" y="5550570"/>
                  <a:pt x="0" y="4308033"/>
                  <a:pt x="0" y="2775285"/>
                </a:cubicBezTo>
                <a:cubicBezTo>
                  <a:pt x="0" y="1242537"/>
                  <a:pt x="1242536" y="0"/>
                  <a:pt x="2775284" y="0"/>
                </a:cubicBezTo>
                <a:close/>
              </a:path>
            </a:pathLst>
          </a:custGeom>
          <a:noFill/>
          <a:ln>
            <a:noFill/>
          </a:ln>
        </p:spPr>
      </p:pic>
      <p:sp>
        <p:nvSpPr>
          <p:cNvPr id="6" name="标题 1"/>
          <p:cNvSpPr txBox="1"/>
          <p:nvPr/>
        </p:nvSpPr>
        <p:spPr>
          <a:xfrm>
            <a:off x="578698" y="1715912"/>
            <a:ext cx="6496389" cy="2363236"/>
          </a:xfrm>
          <a:prstGeom prst="rect">
            <a:avLst/>
          </a:prstGeom>
          <a:noFill/>
          <a:ln>
            <a:noFill/>
          </a:ln>
        </p:spPr>
        <p:txBody>
          <a:bodyPr vert="horz" wrap="square" lIns="0" tIns="0" rIns="0" bIns="0" rtlCol="0" anchor="ctr"/>
          <a:lstStyle/>
          <a:p>
            <a:pPr algn="l">
              <a:lnSpc>
                <a:spcPct val="130000"/>
              </a:lnSpc>
            </a:pPr>
            <a:r>
              <a:rPr kumimoji="1" lang="en-US" altLang="zh-CN" sz="47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上海市公园分布数据分析报告</a:t>
            </a:r>
            <a:endParaRPr kumimoji="1" lang="zh-CN" altLang="en-US"/>
          </a:p>
        </p:txBody>
      </p:sp>
      <p:sp>
        <p:nvSpPr>
          <p:cNvPr id="7" name="标题 1"/>
          <p:cNvSpPr txBox="1"/>
          <p:nvPr/>
        </p:nvSpPr>
        <p:spPr>
          <a:xfrm>
            <a:off x="6320935" y="4869480"/>
            <a:ext cx="6495748" cy="2215991"/>
          </a:xfrm>
          <a:prstGeom prst="rect">
            <a:avLst/>
          </a:prstGeom>
          <a:noFill/>
          <a:ln>
            <a:noFill/>
          </a:ln>
        </p:spPr>
        <p:txBody>
          <a:bodyPr vert="horz" wrap="square" lIns="91440" tIns="45720" rIns="91440" bIns="45720" rtlCol="0" anchor="t"/>
          <a:lstStyle/>
          <a:p>
            <a:pPr algn="ctr">
              <a:lnSpc>
                <a:spcPct val="100000"/>
              </a:lnSpc>
            </a:pPr>
            <a:r>
              <a:rPr kumimoji="1" lang="en-US" altLang="zh-CN" sz="13800">
                <a:ln w="25400">
                  <a:solidFill>
                    <a:srgbClr val="000000">
                      <a:alpha val="100000"/>
                    </a:srgbClr>
                  </a:solidFill>
                </a:ln>
                <a:solidFill>
                  <a:srgbClr val="2CBC87">
                    <a:alpha val="10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
        <p:nvSpPr>
          <p:cNvPr id="8" name="标题 1"/>
          <p:cNvSpPr txBox="1"/>
          <p:nvPr/>
        </p:nvSpPr>
        <p:spPr>
          <a:xfrm>
            <a:off x="470974" y="537856"/>
            <a:ext cx="2819400" cy="845297"/>
          </a:xfrm>
          <a:prstGeom prst="roundRect">
            <a:avLst>
              <a:gd name="adj" fmla="val 50000"/>
            </a:avLst>
          </a:prstGeom>
          <a:solidFill>
            <a:schemeClr val="accent2"/>
          </a:solidFill>
          <a:ln w="1905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0009934" y="575020"/>
            <a:ext cx="1965960" cy="276999"/>
          </a:xfrm>
          <a:prstGeom prst="roundRect">
            <a:avLst>
              <a:gd name="adj" fmla="val 50000"/>
            </a:avLst>
          </a:prstGeom>
          <a:solidFill>
            <a:schemeClr val="accent1">
              <a:lumMod val="20000"/>
              <a:lumOff val="80000"/>
            </a:schemeClr>
          </a:solidFill>
          <a:ln w="6350" cap="flat">
            <a:solidFill>
              <a:schemeClr val="bg1"/>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11671522" y="650859"/>
            <a:ext cx="161504" cy="19415"/>
          </a:xfrm>
          <a:custGeom>
            <a:avLst/>
            <a:gdLst>
              <a:gd name="connsiteX0" fmla="*/ 9267 w 161504"/>
              <a:gd name="connsiteY0" fmla="*/ 19416 h 19415"/>
              <a:gd name="connsiteX1" fmla="*/ 152238 w 161504"/>
              <a:gd name="connsiteY1" fmla="*/ 19416 h 19415"/>
              <a:gd name="connsiteX2" fmla="*/ 152238 w 161504"/>
              <a:gd name="connsiteY2" fmla="*/ 0 h 19415"/>
              <a:gd name="connsiteX3" fmla="*/ 9267 w 161504"/>
              <a:gd name="connsiteY3" fmla="*/ 0 h 19415"/>
              <a:gd name="connsiteX4" fmla="*/ 9267 w 161504"/>
              <a:gd name="connsiteY4" fmla="*/ 19416 h 19415"/>
            </a:gdLst>
            <a:ahLst/>
            <a:cxnLst/>
            <a:rect l="l" t="t" r="r" b="b"/>
            <a:pathLst>
              <a:path w="161504" h="19415">
                <a:moveTo>
                  <a:pt x="9267" y="19416"/>
                </a:moveTo>
                <a:lnTo>
                  <a:pt x="152238" y="19416"/>
                </a:lnTo>
                <a:cubicBezTo>
                  <a:pt x="164593" y="19416"/>
                  <a:pt x="164593" y="0"/>
                  <a:pt x="152238" y="0"/>
                </a:cubicBezTo>
                <a:lnTo>
                  <a:pt x="9267" y="0"/>
                </a:lnTo>
                <a:cubicBezTo>
                  <a:pt x="-3089" y="0"/>
                  <a:pt x="-3089" y="19416"/>
                  <a:pt x="9267" y="19416"/>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a:off x="11672110" y="703811"/>
            <a:ext cx="125614" cy="19415"/>
          </a:xfrm>
          <a:custGeom>
            <a:avLst/>
            <a:gdLst>
              <a:gd name="connsiteX0" fmla="*/ 116348 w 125614"/>
              <a:gd name="connsiteY0" fmla="*/ 0 h 19415"/>
              <a:gd name="connsiteX1" fmla="*/ 9267 w 125614"/>
              <a:gd name="connsiteY1" fmla="*/ 0 h 19415"/>
              <a:gd name="connsiteX2" fmla="*/ 9267 w 125614"/>
              <a:gd name="connsiteY2" fmla="*/ 19416 h 19415"/>
              <a:gd name="connsiteX3" fmla="*/ 116348 w 125614"/>
              <a:gd name="connsiteY3" fmla="*/ 19416 h 19415"/>
              <a:gd name="connsiteX4" fmla="*/ 116348 w 125614"/>
              <a:gd name="connsiteY4" fmla="*/ 0 h 19415"/>
            </a:gdLst>
            <a:ahLst/>
            <a:cxnLst/>
            <a:rect l="l" t="t" r="r" b="b"/>
            <a:pathLst>
              <a:path w="125614" h="19415">
                <a:moveTo>
                  <a:pt x="116348" y="0"/>
                </a:moveTo>
                <a:lnTo>
                  <a:pt x="9267" y="0"/>
                </a:lnTo>
                <a:cubicBezTo>
                  <a:pt x="-3089" y="0"/>
                  <a:pt x="-3089" y="19416"/>
                  <a:pt x="9267" y="19416"/>
                </a:cubicBezTo>
                <a:lnTo>
                  <a:pt x="116348" y="19416"/>
                </a:lnTo>
                <a:cubicBezTo>
                  <a:pt x="128704" y="19416"/>
                  <a:pt x="128704" y="0"/>
                  <a:pt x="11634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11672110" y="756764"/>
            <a:ext cx="161504" cy="19415"/>
          </a:xfrm>
          <a:custGeom>
            <a:avLst/>
            <a:gdLst>
              <a:gd name="connsiteX0" fmla="*/ 152238 w 161504"/>
              <a:gd name="connsiteY0" fmla="*/ 0 h 19415"/>
              <a:gd name="connsiteX1" fmla="*/ 9267 w 161504"/>
              <a:gd name="connsiteY1" fmla="*/ 0 h 19415"/>
              <a:gd name="connsiteX2" fmla="*/ 9267 w 161504"/>
              <a:gd name="connsiteY2" fmla="*/ 19416 h 19415"/>
              <a:gd name="connsiteX3" fmla="*/ 152238 w 161504"/>
              <a:gd name="connsiteY3" fmla="*/ 19416 h 19415"/>
              <a:gd name="connsiteX4" fmla="*/ 152238 w 161504"/>
              <a:gd name="connsiteY4" fmla="*/ 0 h 19415"/>
            </a:gdLst>
            <a:ahLst/>
            <a:cxnLst/>
            <a:rect l="l" t="t" r="r" b="b"/>
            <a:pathLst>
              <a:path w="161504" h="19415">
                <a:moveTo>
                  <a:pt x="152238" y="0"/>
                </a:moveTo>
                <a:lnTo>
                  <a:pt x="9267" y="0"/>
                </a:lnTo>
                <a:cubicBezTo>
                  <a:pt x="-3089" y="0"/>
                  <a:pt x="-3089" y="19416"/>
                  <a:pt x="9267" y="19416"/>
                </a:cubicBezTo>
                <a:lnTo>
                  <a:pt x="152238" y="19416"/>
                </a:lnTo>
                <a:cubicBezTo>
                  <a:pt x="164593" y="19416"/>
                  <a:pt x="164593" y="0"/>
                  <a:pt x="15223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1402277" y="648632"/>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10024524" y="604054"/>
            <a:ext cx="1406506" cy="218930"/>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PowerPoint design</a:t>
            </a:r>
            <a:endParaRPr kumimoji="1" lang="zh-CN" altLang="en-US"/>
          </a:p>
        </p:txBody>
      </p:sp>
      <p:sp>
        <p:nvSpPr>
          <p:cNvPr id="16" name="标题 1"/>
          <p:cNvSpPr txBox="1"/>
          <p:nvPr/>
        </p:nvSpPr>
        <p:spPr>
          <a:xfrm>
            <a:off x="509900" y="4361237"/>
            <a:ext cx="5499996" cy="473028"/>
          </a:xfrm>
          <a:prstGeom prst="roundRect">
            <a:avLst>
              <a:gd name="adj" fmla="val 50000"/>
            </a:avLst>
          </a:prstGeom>
          <a:gradFill>
            <a:gsLst>
              <a:gs pos="0">
                <a:schemeClr val="accent2"/>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684093" y="4403468"/>
            <a:ext cx="4674801" cy="351699"/>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
        <p:nvSpPr>
          <p:cNvPr id="18" name="标题 1"/>
          <p:cNvSpPr txBox="1"/>
          <p:nvPr/>
        </p:nvSpPr>
        <p:spPr>
          <a:xfrm rot="5400000">
            <a:off x="1035060" y="4255458"/>
            <a:ext cx="219781" cy="687763"/>
          </a:xfrm>
          <a:custGeom>
            <a:avLst/>
            <a:gdLst>
              <a:gd name="connsiteX0" fmla="*/ 1 w 219781"/>
              <a:gd name="connsiteY0" fmla="*/ 189466 h 687763"/>
              <a:gd name="connsiteX1" fmla="*/ 109891 w 219781"/>
              <a:gd name="connsiteY1" fmla="*/ 0 h 687763"/>
              <a:gd name="connsiteX2" fmla="*/ 219781 w 219781"/>
              <a:gd name="connsiteY2" fmla="*/ 189466 h 687763"/>
              <a:gd name="connsiteX3" fmla="*/ 0 w 219781"/>
              <a:gd name="connsiteY3" fmla="*/ 438614 h 687763"/>
              <a:gd name="connsiteX4" fmla="*/ 109890 w 219781"/>
              <a:gd name="connsiteY4" fmla="*/ 249148 h 687763"/>
              <a:gd name="connsiteX5" fmla="*/ 219780 w 219781"/>
              <a:gd name="connsiteY5" fmla="*/ 438614 h 687763"/>
              <a:gd name="connsiteX6" fmla="*/ 0 w 219781"/>
              <a:gd name="connsiteY6" fmla="*/ 687763 h 687763"/>
              <a:gd name="connsiteX7" fmla="*/ 109890 w 219781"/>
              <a:gd name="connsiteY7" fmla="*/ 498297 h 687763"/>
              <a:gd name="connsiteX8" fmla="*/ 219780 w 219781"/>
              <a:gd name="connsiteY8" fmla="*/ 687763 h 687763"/>
            </a:gdLst>
            <a:ahLst/>
            <a:cxnLst/>
            <a:rect l="l" t="t" r="r" b="b"/>
            <a:pathLst>
              <a:path w="219781" h="687763">
                <a:moveTo>
                  <a:pt x="1" y="189466"/>
                </a:moveTo>
                <a:lnTo>
                  <a:pt x="109891" y="0"/>
                </a:lnTo>
                <a:lnTo>
                  <a:pt x="219781" y="189466"/>
                </a:lnTo>
                <a:close/>
                <a:moveTo>
                  <a:pt x="0" y="438614"/>
                </a:moveTo>
                <a:lnTo>
                  <a:pt x="109890" y="249148"/>
                </a:lnTo>
                <a:lnTo>
                  <a:pt x="219780" y="438614"/>
                </a:lnTo>
                <a:close/>
                <a:moveTo>
                  <a:pt x="0" y="687763"/>
                </a:moveTo>
                <a:lnTo>
                  <a:pt x="109890" y="498297"/>
                </a:lnTo>
                <a:lnTo>
                  <a:pt x="219780" y="687763"/>
                </a:lnTo>
                <a:close/>
              </a:path>
            </a:pathLst>
          </a:cu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29689" y="5052735"/>
            <a:ext cx="2259386" cy="443607"/>
          </a:xfrm>
          <a:prstGeom prst="roundRect">
            <a:avLst>
              <a:gd name="adj" fmla="val 50000"/>
            </a:avLst>
          </a:prstGeom>
          <a:solidFill>
            <a:schemeClr val="bg1"/>
          </a:solidFill>
          <a:ln w="12700" cap="flat">
            <a:solidFill>
              <a:schemeClr val="accent1">
                <a:lumMod val="75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984313" y="5065435"/>
            <a:ext cx="1804762" cy="426287"/>
          </a:xfrm>
          <a:prstGeom prst="rect">
            <a:avLst/>
          </a:prstGeom>
          <a:noFill/>
          <a:ln>
            <a:noFill/>
          </a:ln>
        </p:spPr>
        <p:txBody>
          <a:bodyPr vert="horz" wrap="square" lIns="91440" tIns="45720" rIns="91440" bIns="45720" rtlCol="0" anchor="ctr"/>
          <a:lstStyle/>
          <a:p>
            <a:pPr algn="l">
              <a:lnSpc>
                <a:spcPct val="110000"/>
              </a:lnSpc>
            </a:pPr>
            <a:r>
              <a:rPr kumimoji="1" lang="en-US" altLang="zh-CN" sz="16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主讲人：</a:t>
            </a:r>
            <a:r>
              <a:rPr kumimoji="1" lang="zh-CN" altLang="en-US" sz="16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周欣怡</a:t>
            </a:r>
          </a:p>
        </p:txBody>
      </p:sp>
      <p:sp>
        <p:nvSpPr>
          <p:cNvPr id="21" name="标题 1"/>
          <p:cNvSpPr txBox="1"/>
          <p:nvPr/>
        </p:nvSpPr>
        <p:spPr>
          <a:xfrm>
            <a:off x="3388434" y="5052735"/>
            <a:ext cx="2259386" cy="443607"/>
          </a:xfrm>
          <a:prstGeom prst="roundRect">
            <a:avLst>
              <a:gd name="adj" fmla="val 50000"/>
            </a:avLst>
          </a:pr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3843058" y="5065435"/>
            <a:ext cx="1804762" cy="426287"/>
          </a:xfrm>
          <a:prstGeom prst="rect">
            <a:avLst/>
          </a:prstGeom>
          <a:noFill/>
          <a:ln>
            <a:noFill/>
          </a:ln>
        </p:spPr>
        <p:txBody>
          <a:bodyPr vert="horz" wrap="square" lIns="91440" tIns="45720" rIns="91440" bIns="45720" rtlCol="0" anchor="ctr"/>
          <a:lstStyle/>
          <a:p>
            <a:pPr algn="l">
              <a:lnSpc>
                <a:spcPct val="110000"/>
              </a:lnSpc>
            </a:pPr>
            <a:r>
              <a:rPr kumimoji="1" lang="en-US" altLang="zh-CN" sz="1600" dirty="0">
                <a:ln w="12700">
                  <a:noFill/>
                </a:ln>
                <a:solidFill>
                  <a:schemeClr val="accent3"/>
                </a:solidFill>
                <a:latin typeface="OPPOSans R" panose="00020600040101010101" charset="-122"/>
                <a:ea typeface="OPPOSans R" panose="00020600040101010101" charset="-122"/>
                <a:cs typeface="OPPOSans R" panose="00020600040101010101" charset="-122"/>
              </a:rPr>
              <a:t>时间：2025.1</a:t>
            </a:r>
            <a:endParaRPr kumimoji="1" lang="zh-CN" altLang="en-US" dirty="0">
              <a:solidFill>
                <a:schemeClr val="accent3"/>
              </a:solidFill>
            </a:endParaRPr>
          </a:p>
        </p:txBody>
      </p:sp>
      <p:sp>
        <p:nvSpPr>
          <p:cNvPr id="23" name="标题 1"/>
          <p:cNvSpPr txBox="1"/>
          <p:nvPr/>
        </p:nvSpPr>
        <p:spPr>
          <a:xfrm>
            <a:off x="3330244" y="5033943"/>
            <a:ext cx="476775" cy="476775"/>
          </a:xfrm>
          <a:prstGeom prst="roundRect">
            <a:avLst>
              <a:gd name="adj" fmla="val 50000"/>
            </a:avLst>
          </a:prstGeom>
          <a:solidFill>
            <a:schemeClr val="accent2"/>
          </a:solidFill>
          <a:ln w="12700" cap="flat">
            <a:solidFill>
              <a:schemeClr val="bg1"/>
            </a:solidFill>
            <a:miter/>
          </a:ln>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3449594" y="5157133"/>
            <a:ext cx="238075" cy="230395"/>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495569" y="5033943"/>
            <a:ext cx="476775" cy="476775"/>
          </a:xfrm>
          <a:prstGeom prst="roundRect">
            <a:avLst>
              <a:gd name="adj" fmla="val 50000"/>
            </a:avLst>
          </a:prstGeom>
          <a:solidFill>
            <a:schemeClr val="accent1"/>
          </a:solidFill>
          <a:ln w="12700" cap="flat">
            <a:solidFill>
              <a:schemeClr val="bg1"/>
            </a:solidFill>
            <a:miter/>
          </a:ln>
          <a:effectLst/>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627611" y="5157133"/>
            <a:ext cx="212691" cy="230395"/>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a:off x="4196011" y="508247"/>
            <a:ext cx="3799977" cy="343772"/>
          </a:xfrm>
          <a:prstGeom prst="roundRect">
            <a:avLst>
              <a:gd name="adj" fmla="val 50000"/>
            </a:avLst>
          </a:prstGeom>
          <a:gradFill>
            <a:gsLst>
              <a:gs pos="0">
                <a:schemeClr val="accent2"/>
              </a:gs>
              <a:gs pos="9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46079" y="6170512"/>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3554519" y="6434201"/>
            <a:ext cx="2414061" cy="220198"/>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6538654" y="237764"/>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5968580" y="4542948"/>
            <a:ext cx="1855438" cy="169243"/>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4503456" y="1715912"/>
            <a:ext cx="1855438" cy="169243"/>
          </a:xfrm>
          <a:prstGeom prst="roundRect">
            <a:avLst>
              <a:gd name="adj" fmla="val 50000"/>
            </a:avLst>
          </a:prstGeom>
          <a:gradFill>
            <a:gsLst>
              <a:gs pos="100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990933" y="1570728"/>
            <a:ext cx="4536000" cy="10800"/>
          </a:xfrm>
          <a:prstGeom prst="flowChartProcess">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16394" y="2276655"/>
            <a:ext cx="3317696" cy="3135451"/>
          </a:xfrm>
          <a:custGeom>
            <a:avLst/>
            <a:gdLst>
              <a:gd name="connsiteX0" fmla="*/ 1658848 w 3317696"/>
              <a:gd name="connsiteY0" fmla="*/ 0 h 3135451"/>
              <a:gd name="connsiteX1" fmla="*/ 3317696 w 3317696"/>
              <a:gd name="connsiteY1" fmla="*/ 1658848 h 3135451"/>
              <a:gd name="connsiteX2" fmla="*/ 2449553 w 3317696"/>
              <a:gd name="connsiteY2" fmla="*/ 3117482 h 3135451"/>
              <a:gd name="connsiteX3" fmla="*/ 2412252 w 3317696"/>
              <a:gd name="connsiteY3" fmla="*/ 3135451 h 3135451"/>
              <a:gd name="connsiteX4" fmla="*/ 905444 w 3317696"/>
              <a:gd name="connsiteY4" fmla="*/ 3135451 h 3135451"/>
              <a:gd name="connsiteX5" fmla="*/ 868143 w 3317696"/>
              <a:gd name="connsiteY5" fmla="*/ 3117482 h 3135451"/>
              <a:gd name="connsiteX6" fmla="*/ 0 w 3317696"/>
              <a:gd name="connsiteY6" fmla="*/ 1658848 h 3135451"/>
              <a:gd name="connsiteX7" fmla="*/ 1658848 w 3317696"/>
              <a:gd name="connsiteY7" fmla="*/ 0 h 3135451"/>
            </a:gdLst>
            <a:ahLst/>
            <a:cxnLst/>
            <a:rect l="l" t="t" r="r" b="b"/>
            <a:pathLst>
              <a:path w="3317696" h="3135451">
                <a:moveTo>
                  <a:pt x="1658848" y="0"/>
                </a:moveTo>
                <a:cubicBezTo>
                  <a:pt x="2575004" y="0"/>
                  <a:pt x="3317696" y="742692"/>
                  <a:pt x="3317696" y="1658848"/>
                </a:cubicBezTo>
                <a:cubicBezTo>
                  <a:pt x="3317696" y="2288706"/>
                  <a:pt x="2966658" y="2836574"/>
                  <a:pt x="2449553" y="3117482"/>
                </a:cubicBezTo>
                <a:lnTo>
                  <a:pt x="2412252" y="3135451"/>
                </a:lnTo>
                <a:lnTo>
                  <a:pt x="905444" y="3135451"/>
                </a:lnTo>
                <a:lnTo>
                  <a:pt x="868143" y="3117482"/>
                </a:lnTo>
                <a:cubicBezTo>
                  <a:pt x="351038" y="2836574"/>
                  <a:pt x="0" y="2288706"/>
                  <a:pt x="0" y="1658848"/>
                </a:cubicBezTo>
                <a:cubicBezTo>
                  <a:pt x="0" y="742692"/>
                  <a:pt x="742692" y="0"/>
                  <a:pt x="1658848" y="0"/>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280368" y="1312283"/>
            <a:ext cx="567690" cy="567690"/>
          </a:xfrm>
          <a:prstGeom prst="ellipse">
            <a:avLst/>
          </a:prstGeom>
          <a:solidFill>
            <a:schemeClr val="accent1"/>
          </a:solidFill>
          <a:ln w="12700" cap="sq">
            <a:noFill/>
            <a:miter/>
          </a:ln>
          <a:effectLst>
            <a:outerShdw blurRad="254000" dist="114300" dir="5400000" sx="90000" sy="90000" rotWithShape="0">
              <a:schemeClr val="accent1">
                <a:alpha val="40000"/>
              </a:schemeClr>
            </a:outerShdw>
          </a:effectLst>
        </p:spPr>
        <p:txBody>
          <a:bodyPr vert="horz" wrap="none" lIns="91440" tIns="45720" rIns="91440" bIns="45720" rtlCol="0" anchor="ctr"/>
          <a:lstStyle/>
          <a:p>
            <a:pPr algn="ctr">
              <a:lnSpc>
                <a:spcPct val="110000"/>
              </a:lnSpc>
            </a:pPr>
            <a:endParaRPr kumimoji="1" lang="zh-CN" altLang="en-US"/>
          </a:p>
        </p:txBody>
      </p:sp>
      <p:sp>
        <p:nvSpPr>
          <p:cNvPr id="7" name="标题 1"/>
          <p:cNvSpPr txBox="1"/>
          <p:nvPr/>
        </p:nvSpPr>
        <p:spPr>
          <a:xfrm>
            <a:off x="2449913" y="1481828"/>
            <a:ext cx="228600" cy="228600"/>
          </a:xfrm>
          <a:custGeom>
            <a:avLst/>
            <a:gdLst>
              <a:gd name="connsiteX0" fmla="*/ 152400 w 228600"/>
              <a:gd name="connsiteY0" fmla="*/ 139700 h 228600"/>
              <a:gd name="connsiteX1" fmla="*/ 215900 w 228600"/>
              <a:gd name="connsiteY1" fmla="*/ 139700 h 228600"/>
              <a:gd name="connsiteX2" fmla="*/ 228600 w 228600"/>
              <a:gd name="connsiteY2" fmla="*/ 152400 h 228600"/>
              <a:gd name="connsiteX3" fmla="*/ 228600 w 228600"/>
              <a:gd name="connsiteY3" fmla="*/ 215900 h 228600"/>
              <a:gd name="connsiteX4" fmla="*/ 215900 w 228600"/>
              <a:gd name="connsiteY4" fmla="*/ 228600 h 228600"/>
              <a:gd name="connsiteX5" fmla="*/ 152400 w 228600"/>
              <a:gd name="connsiteY5" fmla="*/ 228600 h 228600"/>
              <a:gd name="connsiteX6" fmla="*/ 139700 w 228600"/>
              <a:gd name="connsiteY6" fmla="*/ 215900 h 228600"/>
              <a:gd name="connsiteX7" fmla="*/ 139700 w 228600"/>
              <a:gd name="connsiteY7" fmla="*/ 152400 h 228600"/>
              <a:gd name="connsiteX8" fmla="*/ 152400 w 228600"/>
              <a:gd name="connsiteY8" fmla="*/ 139700 h 228600"/>
              <a:gd name="connsiteX9" fmla="*/ 12700 w 228600"/>
              <a:gd name="connsiteY9" fmla="*/ 139700 h 228600"/>
              <a:gd name="connsiteX10" fmla="*/ 76200 w 228600"/>
              <a:gd name="connsiteY10" fmla="*/ 139700 h 228600"/>
              <a:gd name="connsiteX11" fmla="*/ 88900 w 228600"/>
              <a:gd name="connsiteY11" fmla="*/ 152400 h 228600"/>
              <a:gd name="connsiteX12" fmla="*/ 88900 w 228600"/>
              <a:gd name="connsiteY12" fmla="*/ 215900 h 228600"/>
              <a:gd name="connsiteX13" fmla="*/ 76200 w 228600"/>
              <a:gd name="connsiteY13" fmla="*/ 228600 h 228600"/>
              <a:gd name="connsiteX14" fmla="*/ 12700 w 228600"/>
              <a:gd name="connsiteY14" fmla="*/ 228600 h 228600"/>
              <a:gd name="connsiteX15" fmla="*/ 0 w 228600"/>
              <a:gd name="connsiteY15" fmla="*/ 215900 h 228600"/>
              <a:gd name="connsiteX16" fmla="*/ 0 w 228600"/>
              <a:gd name="connsiteY16" fmla="*/ 152400 h 228600"/>
              <a:gd name="connsiteX17" fmla="*/ 12700 w 228600"/>
              <a:gd name="connsiteY17" fmla="*/ 139700 h 228600"/>
              <a:gd name="connsiteX18" fmla="*/ 152400 w 228600"/>
              <a:gd name="connsiteY18" fmla="*/ 0 h 228600"/>
              <a:gd name="connsiteX19" fmla="*/ 215900 w 228600"/>
              <a:gd name="connsiteY19" fmla="*/ 0 h 228600"/>
              <a:gd name="connsiteX20" fmla="*/ 228600 w 228600"/>
              <a:gd name="connsiteY20" fmla="*/ 12700 h 228600"/>
              <a:gd name="connsiteX21" fmla="*/ 228600 w 228600"/>
              <a:gd name="connsiteY21" fmla="*/ 76200 h 228600"/>
              <a:gd name="connsiteX22" fmla="*/ 215900 w 228600"/>
              <a:gd name="connsiteY22" fmla="*/ 88900 h 228600"/>
              <a:gd name="connsiteX23" fmla="*/ 152400 w 228600"/>
              <a:gd name="connsiteY23" fmla="*/ 88900 h 228600"/>
              <a:gd name="connsiteX24" fmla="*/ 139700 w 228600"/>
              <a:gd name="connsiteY24" fmla="*/ 76200 h 228600"/>
              <a:gd name="connsiteX25" fmla="*/ 139700 w 228600"/>
              <a:gd name="connsiteY25" fmla="*/ 12700 h 228600"/>
              <a:gd name="connsiteX26" fmla="*/ 152400 w 228600"/>
              <a:gd name="connsiteY26" fmla="*/ 0 h 228600"/>
              <a:gd name="connsiteX27" fmla="*/ 12700 w 228600"/>
              <a:gd name="connsiteY27" fmla="*/ 0 h 228600"/>
              <a:gd name="connsiteX28" fmla="*/ 76200 w 228600"/>
              <a:gd name="connsiteY28" fmla="*/ 0 h 228600"/>
              <a:gd name="connsiteX29" fmla="*/ 88900 w 228600"/>
              <a:gd name="connsiteY29" fmla="*/ 12700 h 228600"/>
              <a:gd name="connsiteX30" fmla="*/ 88900 w 228600"/>
              <a:gd name="connsiteY30" fmla="*/ 76200 h 228600"/>
              <a:gd name="connsiteX31" fmla="*/ 76200 w 228600"/>
              <a:gd name="connsiteY31" fmla="*/ 88900 h 228600"/>
              <a:gd name="connsiteX32" fmla="*/ 12700 w 228600"/>
              <a:gd name="connsiteY32" fmla="*/ 88900 h 228600"/>
              <a:gd name="connsiteX33" fmla="*/ 0 w 228600"/>
              <a:gd name="connsiteY33" fmla="*/ 76200 h 228600"/>
              <a:gd name="connsiteX34" fmla="*/ 0 w 228600"/>
              <a:gd name="connsiteY34" fmla="*/ 12700 h 228600"/>
              <a:gd name="connsiteX35" fmla="*/ 12700 w 228600"/>
              <a:gd name="connsiteY35" fmla="*/ 0 h 228600"/>
            </a:gdLst>
            <a:ahLst/>
            <a:cxnLst/>
            <a:rect l="l" t="t" r="r" b="b"/>
            <a:pathLst>
              <a:path w="228600" h="228600">
                <a:moveTo>
                  <a:pt x="152400" y="139700"/>
                </a:moveTo>
                <a:lnTo>
                  <a:pt x="215900" y="139700"/>
                </a:lnTo>
                <a:cubicBezTo>
                  <a:pt x="222914" y="139700"/>
                  <a:pt x="228600" y="145386"/>
                  <a:pt x="228600" y="152400"/>
                </a:cubicBezTo>
                <a:lnTo>
                  <a:pt x="228600" y="215900"/>
                </a:lnTo>
                <a:cubicBezTo>
                  <a:pt x="228600" y="222914"/>
                  <a:pt x="222914" y="228600"/>
                  <a:pt x="215900" y="228600"/>
                </a:cubicBezTo>
                <a:lnTo>
                  <a:pt x="152400" y="228600"/>
                </a:lnTo>
                <a:cubicBezTo>
                  <a:pt x="145386" y="228600"/>
                  <a:pt x="139700" y="222914"/>
                  <a:pt x="139700" y="215900"/>
                </a:cubicBezTo>
                <a:lnTo>
                  <a:pt x="139700" y="152400"/>
                </a:lnTo>
                <a:cubicBezTo>
                  <a:pt x="139700" y="145386"/>
                  <a:pt x="145386" y="139700"/>
                  <a:pt x="152400" y="139700"/>
                </a:cubicBezTo>
                <a:close/>
                <a:moveTo>
                  <a:pt x="12700" y="139700"/>
                </a:moveTo>
                <a:lnTo>
                  <a:pt x="76200" y="139700"/>
                </a:lnTo>
                <a:cubicBezTo>
                  <a:pt x="83214" y="139700"/>
                  <a:pt x="88900" y="145386"/>
                  <a:pt x="88900" y="152400"/>
                </a:cubicBezTo>
                <a:lnTo>
                  <a:pt x="88900" y="215900"/>
                </a:lnTo>
                <a:cubicBezTo>
                  <a:pt x="88900" y="222914"/>
                  <a:pt x="83214" y="228600"/>
                  <a:pt x="76200" y="228600"/>
                </a:cubicBezTo>
                <a:lnTo>
                  <a:pt x="12700" y="228600"/>
                </a:lnTo>
                <a:cubicBezTo>
                  <a:pt x="5686" y="228600"/>
                  <a:pt x="0" y="222914"/>
                  <a:pt x="0" y="215900"/>
                </a:cubicBezTo>
                <a:lnTo>
                  <a:pt x="0" y="152400"/>
                </a:lnTo>
                <a:cubicBezTo>
                  <a:pt x="0" y="145386"/>
                  <a:pt x="5686" y="139700"/>
                  <a:pt x="12700" y="139700"/>
                </a:cubicBezTo>
                <a:close/>
                <a:moveTo>
                  <a:pt x="152400" y="0"/>
                </a:moveTo>
                <a:lnTo>
                  <a:pt x="215900" y="0"/>
                </a:lnTo>
                <a:cubicBezTo>
                  <a:pt x="222914" y="0"/>
                  <a:pt x="228600" y="5686"/>
                  <a:pt x="228600" y="12700"/>
                </a:cubicBezTo>
                <a:lnTo>
                  <a:pt x="228600" y="76200"/>
                </a:lnTo>
                <a:cubicBezTo>
                  <a:pt x="228600" y="83214"/>
                  <a:pt x="222914" y="88900"/>
                  <a:pt x="215900" y="88900"/>
                </a:cubicBezTo>
                <a:lnTo>
                  <a:pt x="152400" y="88900"/>
                </a:lnTo>
                <a:cubicBezTo>
                  <a:pt x="145386" y="88900"/>
                  <a:pt x="139700" y="83214"/>
                  <a:pt x="139700" y="76200"/>
                </a:cubicBezTo>
                <a:lnTo>
                  <a:pt x="139700" y="12700"/>
                </a:lnTo>
                <a:cubicBezTo>
                  <a:pt x="139700" y="5686"/>
                  <a:pt x="145386" y="0"/>
                  <a:pt x="152400" y="0"/>
                </a:cubicBezTo>
                <a:close/>
                <a:moveTo>
                  <a:pt x="12700" y="0"/>
                </a:moveTo>
                <a:lnTo>
                  <a:pt x="76200" y="0"/>
                </a:lnTo>
                <a:cubicBezTo>
                  <a:pt x="83214" y="0"/>
                  <a:pt x="88900" y="5686"/>
                  <a:pt x="88900" y="12700"/>
                </a:cubicBezTo>
                <a:lnTo>
                  <a:pt x="88900" y="76200"/>
                </a:lnTo>
                <a:cubicBezTo>
                  <a:pt x="88900" y="83214"/>
                  <a:pt x="83214" y="88900"/>
                  <a:pt x="76200" y="88900"/>
                </a:cubicBezTo>
                <a:lnTo>
                  <a:pt x="12700" y="88900"/>
                </a:lnTo>
                <a:cubicBezTo>
                  <a:pt x="5686" y="88900"/>
                  <a:pt x="0" y="83214"/>
                  <a:pt x="0" y="76200"/>
                </a:cubicBezTo>
                <a:lnTo>
                  <a:pt x="0" y="12700"/>
                </a:lnTo>
                <a:cubicBezTo>
                  <a:pt x="0" y="5686"/>
                  <a:pt x="5686" y="0"/>
                  <a:pt x="12700" y="0"/>
                </a:cubicBezTo>
                <a:close/>
              </a:path>
            </a:pathLst>
          </a:custGeom>
          <a:solidFill>
            <a:schemeClr val="bg1"/>
          </a:solidFill>
          <a:ln w="25400" cap="flat">
            <a:solidFill>
              <a:schemeClr val="bg1"/>
            </a:solidFill>
            <a:round/>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7375315" y="1471717"/>
            <a:ext cx="172036" cy="172036"/>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95325" y="2236761"/>
            <a:ext cx="567690" cy="567690"/>
          </a:xfrm>
          <a:prstGeom prst="ellipse">
            <a:avLst/>
          </a:prstGeom>
          <a:solidFill>
            <a:schemeClr val="accent1"/>
          </a:solidFill>
          <a:ln w="12700" cap="sq">
            <a:noFill/>
            <a:miter/>
          </a:ln>
          <a:effectLst>
            <a:outerShdw blurRad="254000" dist="114300" dir="5400000" sx="90000" sy="90000" rotWithShape="0">
              <a:schemeClr val="accent1">
                <a:alpha val="40000"/>
              </a:schemeClr>
            </a:outerShdw>
          </a:effectLst>
        </p:spPr>
        <p:txBody>
          <a:bodyPr vert="horz" wrap="none" lIns="91440" tIns="45720" rIns="91440" bIns="45720" rtlCol="0" anchor="ctr"/>
          <a:lstStyle/>
          <a:p>
            <a:pPr algn="ctr">
              <a:lnSpc>
                <a:spcPct val="110000"/>
              </a:lnSpc>
            </a:pPr>
            <a:endParaRPr kumimoji="1" lang="zh-CN" altLang="en-US"/>
          </a:p>
        </p:txBody>
      </p:sp>
      <p:sp>
        <p:nvSpPr>
          <p:cNvPr id="10" name="标题 1"/>
          <p:cNvSpPr txBox="1"/>
          <p:nvPr/>
        </p:nvSpPr>
        <p:spPr>
          <a:xfrm>
            <a:off x="842645" y="2363125"/>
            <a:ext cx="228600" cy="260353"/>
          </a:xfrm>
          <a:custGeom>
            <a:avLst/>
            <a:gdLst>
              <a:gd name="connsiteX0" fmla="*/ 0 w 228600"/>
              <a:gd name="connsiteY0" fmla="*/ 33373 h 260353"/>
              <a:gd name="connsiteX1" fmla="*/ 114355 w 228600"/>
              <a:gd name="connsiteY1" fmla="*/ 0 h 260353"/>
              <a:gd name="connsiteX2" fmla="*/ 228600 w 228600"/>
              <a:gd name="connsiteY2" fmla="*/ 33373 h 260353"/>
              <a:gd name="connsiteX3" fmla="*/ 228600 w 228600"/>
              <a:gd name="connsiteY3" fmla="*/ 101814 h 260353"/>
              <a:gd name="connsiteX4" fmla="*/ 114317 w 228600"/>
              <a:gd name="connsiteY4" fmla="*/ 260353 h 260353"/>
              <a:gd name="connsiteX5" fmla="*/ 0 w 228600"/>
              <a:gd name="connsiteY5" fmla="*/ 101782 h 260353"/>
              <a:gd name="connsiteX6" fmla="*/ 0 w 228600"/>
              <a:gd name="connsiteY6" fmla="*/ 33373 h 260353"/>
            </a:gdLst>
            <a:ahLst/>
            <a:cxnLst/>
            <a:rect l="l" t="t" r="r" b="b"/>
            <a:pathLst>
              <a:path w="228600" h="260353">
                <a:moveTo>
                  <a:pt x="0" y="33373"/>
                </a:moveTo>
                <a:lnTo>
                  <a:pt x="114355" y="0"/>
                </a:lnTo>
                <a:lnTo>
                  <a:pt x="228600" y="33373"/>
                </a:lnTo>
                <a:lnTo>
                  <a:pt x="228600" y="101814"/>
                </a:lnTo>
                <a:cubicBezTo>
                  <a:pt x="228600" y="173750"/>
                  <a:pt x="182564" y="237613"/>
                  <a:pt x="114317" y="260353"/>
                </a:cubicBezTo>
                <a:cubicBezTo>
                  <a:pt x="46051" y="237614"/>
                  <a:pt x="0" y="173736"/>
                  <a:pt x="0" y="101782"/>
                </a:cubicBezTo>
                <a:lnTo>
                  <a:pt x="0" y="33373"/>
                </a:lnTo>
                <a:close/>
              </a:path>
            </a:pathLst>
          </a:custGeom>
          <a:solidFill>
            <a:schemeClr val="bg1"/>
          </a:solidFill>
          <a:ln w="25400" cap="flat">
            <a:solidFill>
              <a:schemeClr val="bg1"/>
            </a:solidFill>
            <a:round/>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05825" y="2493301"/>
            <a:ext cx="101599" cy="6350"/>
          </a:xfrm>
          <a:custGeom>
            <a:avLst/>
            <a:gdLst>
              <a:gd name="connsiteX0" fmla="*/ 0 w 101599"/>
              <a:gd name="connsiteY0" fmla="*/ 0 h 6350"/>
              <a:gd name="connsiteX1" fmla="*/ 101600 w 101599"/>
              <a:gd name="connsiteY1" fmla="*/ 0 h 6350"/>
            </a:gdLst>
            <a:ahLst/>
            <a:cxnLst/>
            <a:rect l="l" t="t" r="r" b="b"/>
            <a:pathLst>
              <a:path w="101599" h="6350">
                <a:moveTo>
                  <a:pt x="0" y="0"/>
                </a:moveTo>
                <a:lnTo>
                  <a:pt x="101600" y="0"/>
                </a:lnTo>
              </a:path>
            </a:pathLst>
          </a:custGeom>
          <a:noFill/>
          <a:ln w="25400" cap="rnd">
            <a:solidFill>
              <a:schemeClr val="accent1"/>
            </a:solidFill>
            <a:round/>
          </a:ln>
        </p:spPr>
        <p:txBody>
          <a:bodyPr vert="horz" wrap="square" lIns="91440" tIns="45720" rIns="91440" bIns="45720" rtlCol="0" anchor="ctr"/>
          <a:lstStyle/>
          <a:p>
            <a:pPr algn="l">
              <a:lnSpc>
                <a:spcPct val="110000"/>
              </a:lnSpc>
            </a:pPr>
            <a:endParaRPr kumimoji="1" lang="zh-CN" altLang="en-US"/>
          </a:p>
        </p:txBody>
      </p:sp>
      <p:pic>
        <p:nvPicPr>
          <p:cNvPr id="18" name="图片 17"/>
          <p:cNvPicPr>
            <a:picLocks noChangeAspect="1"/>
          </p:cNvPicPr>
          <p:nvPr/>
        </p:nvPicPr>
        <p:blipFill>
          <a:blip r:embed="rId2">
            <a:alphaModFix/>
          </a:blip>
          <a:srcRect l="22012" r="22012"/>
          <a:stretch>
            <a:fillRect/>
          </a:stretch>
        </p:blipFill>
        <p:spPr>
          <a:xfrm>
            <a:off x="7392018" y="476101"/>
            <a:ext cx="4679028" cy="4679028"/>
          </a:xfrm>
          <a:custGeom>
            <a:avLst/>
            <a:gdLst/>
            <a:ahLst/>
            <a:cxnLst/>
            <a:rect l="l" t="t" r="r" b="b"/>
            <a:pathLst>
              <a:path w="4673600" h="4673600">
                <a:moveTo>
                  <a:pt x="2339514" y="0"/>
                </a:moveTo>
                <a:cubicBezTo>
                  <a:pt x="3631592" y="0"/>
                  <a:pt x="4679028" y="1047436"/>
                  <a:pt x="4679028" y="2339514"/>
                </a:cubicBezTo>
                <a:cubicBezTo>
                  <a:pt x="4679028" y="3631592"/>
                  <a:pt x="3631592" y="4679028"/>
                  <a:pt x="2339514" y="4679028"/>
                </a:cubicBezTo>
                <a:cubicBezTo>
                  <a:pt x="1047436" y="4679028"/>
                  <a:pt x="0" y="3631592"/>
                  <a:pt x="0" y="2339514"/>
                </a:cubicBezTo>
                <a:cubicBezTo>
                  <a:pt x="0" y="1047436"/>
                  <a:pt x="1047436" y="0"/>
                  <a:pt x="2339514" y="0"/>
                </a:cubicBezTo>
                <a:close/>
              </a:path>
            </a:pathLst>
          </a:custGeom>
          <a:noFill/>
          <a:ln>
            <a:noFill/>
          </a:ln>
        </p:spPr>
      </p:pic>
      <p:sp>
        <p:nvSpPr>
          <p:cNvPr id="19" name="标题 1"/>
          <p:cNvSpPr txBox="1"/>
          <p:nvPr/>
        </p:nvSpPr>
        <p:spPr>
          <a:xfrm>
            <a:off x="1513458" y="2559656"/>
            <a:ext cx="4680000" cy="10800"/>
          </a:xfrm>
          <a:prstGeom prst="flowChartProcess">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133807" y="2479038"/>
            <a:ext cx="172036" cy="172036"/>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3090961" y="1612296"/>
            <a:ext cx="4150511" cy="773233"/>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折线图：展示2017年至2023年上海市城市公园数量的增长情况。</a:t>
            </a:r>
            <a:endParaRPr kumimoji="1" lang="zh-CN" altLang="en-US"/>
          </a:p>
        </p:txBody>
      </p:sp>
      <p:sp>
        <p:nvSpPr>
          <p:cNvPr id="22" name="标题 1"/>
          <p:cNvSpPr txBox="1"/>
          <p:nvPr/>
        </p:nvSpPr>
        <p:spPr>
          <a:xfrm>
            <a:off x="3090961" y="1085135"/>
            <a:ext cx="3974031" cy="453386"/>
          </a:xfrm>
          <a:prstGeom prst="rect">
            <a:avLst/>
          </a:prstGeom>
          <a:noFill/>
          <a:ln>
            <a:noFill/>
          </a:ln>
        </p:spPr>
        <p:txBody>
          <a:bodyPr vert="horz" wrap="square" lIns="0" tIns="0" rIns="0" bIns="0" rtlCol="0" anchor="b"/>
          <a:lstStyle/>
          <a:p>
            <a:pPr algn="l">
              <a:lnSpc>
                <a:spcPct val="100000"/>
              </a:lnSpc>
            </a:pPr>
            <a:r>
              <a:rPr kumimoji="1" lang="en-US" altLang="zh-CN" sz="1800">
                <a:ln w="12700">
                  <a:noFill/>
                </a:ln>
                <a:solidFill>
                  <a:srgbClr val="399CAA">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23" name="标题 1"/>
          <p:cNvSpPr txBox="1"/>
          <p:nvPr/>
        </p:nvSpPr>
        <p:spPr>
          <a:xfrm>
            <a:off x="1415113" y="2654885"/>
            <a:ext cx="4676746" cy="773233"/>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2017年：243座→</a:t>
            </a: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sym typeface="+mn-ea"/>
              </a:rPr>
              <a:t>2023年：477座</a:t>
            </a:r>
            <a:r>
              <a:rPr kumimoji="1" lang="zh-CN" altLang="en-US"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sym typeface="+mn-ea"/>
              </a:rPr>
              <a:t>增长率：96.3%</a:t>
            </a:r>
            <a:endParaRPr kumimoji="1" lang="zh-CN" altLang="en-US" sz="1400"/>
          </a:p>
          <a:p>
            <a:pPr algn="l">
              <a:lnSpc>
                <a:spcPct val="130000"/>
              </a:lnSpc>
            </a:pPr>
            <a:endParaRPr kumimoji="1" lang="zh-CN" altLang="en-US" sz="1400"/>
          </a:p>
          <a:p>
            <a:pPr algn="l">
              <a:lnSpc>
                <a:spcPct val="130000"/>
              </a:lnSpc>
            </a:pPr>
            <a:endPar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24" name="标题 1"/>
          <p:cNvSpPr txBox="1"/>
          <p:nvPr/>
        </p:nvSpPr>
        <p:spPr>
          <a:xfrm>
            <a:off x="1415114" y="2060414"/>
            <a:ext cx="4574500" cy="453386"/>
          </a:xfrm>
          <a:prstGeom prst="rect">
            <a:avLst/>
          </a:prstGeom>
          <a:noFill/>
          <a:ln>
            <a:noFill/>
          </a:ln>
        </p:spPr>
        <p:txBody>
          <a:bodyPr vert="horz" wrap="square" lIns="0" tIns="0" rIns="0" bIns="0" rtlCol="0" anchor="b"/>
          <a:lstStyle/>
          <a:p>
            <a:pPr algn="l">
              <a:lnSpc>
                <a:spcPct val="100000"/>
              </a:lnSpc>
            </a:pPr>
            <a:r>
              <a:rPr kumimoji="1" lang="en-US" altLang="zh-CN" sz="1800">
                <a:ln w="12700">
                  <a:noFill/>
                </a:ln>
                <a:solidFill>
                  <a:srgbClr val="399CAA">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33"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公园数量增长趋势</a:t>
            </a:r>
            <a:endParaRPr kumimoji="1" lang="zh-CN" altLang="en-US"/>
          </a:p>
        </p:txBody>
      </p:sp>
      <p:sp>
        <p:nvSpPr>
          <p:cNvPr id="35"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7" name="图片 36" descr="年度公园数量变化表"/>
          <p:cNvPicPr>
            <a:picLocks noChangeAspect="1"/>
          </p:cNvPicPr>
          <p:nvPr/>
        </p:nvPicPr>
        <p:blipFill>
          <a:blip r:embed="rId3"/>
          <a:stretch>
            <a:fillRect/>
          </a:stretch>
        </p:blipFill>
        <p:spPr>
          <a:xfrm>
            <a:off x="695325" y="3068955"/>
            <a:ext cx="5800090" cy="34842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826760" y="625397"/>
            <a:ext cx="5337372" cy="1151028"/>
          </a:xfrm>
          <a:prstGeom prst="roundRect">
            <a:avLst>
              <a:gd name="adj" fmla="val 50000"/>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095933" y="764503"/>
            <a:ext cx="937195" cy="937195"/>
          </a:xfrm>
          <a:prstGeom prst="ellipse">
            <a:avLst/>
          </a:prstGeom>
          <a:solidFill>
            <a:schemeClr val="accent1">
              <a:alpha val="13000"/>
            </a:schemeClr>
          </a:solidFill>
          <a:ln w="12700" cap="sq">
            <a:solidFill>
              <a:schemeClr val="bg1"/>
            </a:solid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167810" y="857971"/>
            <a:ext cx="694381" cy="694381"/>
          </a:xfrm>
          <a:prstGeom prst="ellipse">
            <a:avLst/>
          </a:prstGeom>
          <a:gradFill>
            <a:gsLst>
              <a:gs pos="28000">
                <a:schemeClr val="accent2">
                  <a:lumMod val="40000"/>
                  <a:lumOff val="60000"/>
                </a:schemeClr>
              </a:gs>
              <a:gs pos="78000">
                <a:schemeClr val="accent2">
                  <a:lumMod val="60000"/>
                  <a:lumOff val="4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239565" y="857971"/>
            <a:ext cx="694381" cy="694381"/>
          </a:xfrm>
          <a:prstGeom prst="ellipse">
            <a:avLst/>
          </a:prstGeom>
          <a:gradFill>
            <a:gsLst>
              <a:gs pos="57000">
                <a:schemeClr val="accent2">
                  <a:lumMod val="75000"/>
                  <a:alpha val="0"/>
                </a:schemeClr>
              </a:gs>
              <a:gs pos="100000">
                <a:schemeClr val="accent2">
                  <a:lumMod val="75000"/>
                  <a:alpha val="49000"/>
                </a:schemeClr>
              </a:gs>
            </a:gsLst>
            <a:path path="circle">
              <a:fillToRect t="100000" r="100000"/>
            </a:path>
            <a:tileRect l="-100000" b="-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167810" y="908771"/>
            <a:ext cx="694381" cy="694381"/>
          </a:xfrm>
          <a:prstGeom prst="ellipse">
            <a:avLst/>
          </a:prstGeom>
          <a:gradFill>
            <a:gsLst>
              <a:gs pos="57000">
                <a:schemeClr val="accent2">
                  <a:lumMod val="75000"/>
                  <a:alpha val="0"/>
                </a:schemeClr>
              </a:gs>
              <a:gs pos="100000">
                <a:schemeClr val="accent2">
                  <a:lumMod val="75000"/>
                  <a:alpha val="49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239565" y="908771"/>
            <a:ext cx="694381" cy="694381"/>
          </a:xfrm>
          <a:prstGeom prst="ellipse">
            <a:avLst/>
          </a:prstGeom>
          <a:gradFill>
            <a:gsLst>
              <a:gs pos="71000">
                <a:schemeClr val="accent2">
                  <a:lumMod val="20000"/>
                  <a:lumOff val="80000"/>
                  <a:alpha val="0"/>
                </a:schemeClr>
              </a:gs>
              <a:gs pos="86000">
                <a:schemeClr val="accent2">
                  <a:lumMod val="20000"/>
                  <a:lumOff val="8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167810" y="857971"/>
            <a:ext cx="694381" cy="694381"/>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176372" y="764267"/>
            <a:ext cx="3987706" cy="873297"/>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饼状图：展示各区公园数量的分布情况。</a:t>
            </a:r>
            <a:endParaRPr kumimoji="1" lang="zh-CN" altLang="en-US"/>
          </a:p>
        </p:txBody>
      </p:sp>
      <p:sp>
        <p:nvSpPr>
          <p:cNvPr id="11" name="标题 1"/>
          <p:cNvSpPr txBox="1"/>
          <p:nvPr/>
        </p:nvSpPr>
        <p:spPr>
          <a:xfrm>
            <a:off x="6167810" y="857971"/>
            <a:ext cx="694381" cy="694381"/>
          </a:xfrm>
          <a:prstGeom prst="rect">
            <a:avLst/>
          </a:prstGeom>
          <a:noFill/>
          <a:ln>
            <a:noFill/>
          </a:ln>
        </p:spPr>
        <p:txBody>
          <a:bodyPr vert="horz" wrap="square" lIns="0" tIns="0" rIns="0" bIns="0" rtlCol="0" anchor="ctr"/>
          <a:lstStyle/>
          <a:p>
            <a:pPr algn="ctr">
              <a:lnSpc>
                <a:spcPct val="110000"/>
              </a:lnSpc>
            </a:pPr>
            <a:endParaRPr kumimoji="1" lang="zh-CN" altLang="en-US"/>
          </a:p>
        </p:txBody>
      </p:sp>
      <p:sp>
        <p:nvSpPr>
          <p:cNvPr id="67"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公园分布区域分析</a:t>
            </a:r>
            <a:endParaRPr kumimoji="1" lang="zh-CN" altLang="en-US"/>
          </a:p>
        </p:txBody>
      </p:sp>
      <p:sp>
        <p:nvSpPr>
          <p:cNvPr id="68"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9"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0" name="图片 69" descr="2eb24f2539125b6f0de4a73c7821e57"/>
          <p:cNvPicPr>
            <a:picLocks noChangeAspect="1"/>
          </p:cNvPicPr>
          <p:nvPr/>
        </p:nvPicPr>
        <p:blipFill>
          <a:blip r:embed="rId2"/>
          <a:stretch>
            <a:fillRect/>
          </a:stretch>
        </p:blipFill>
        <p:spPr>
          <a:xfrm>
            <a:off x="1343025" y="1124585"/>
            <a:ext cx="2167890" cy="5457190"/>
          </a:xfrm>
          <a:prstGeom prst="rect">
            <a:avLst/>
          </a:prstGeom>
        </p:spPr>
      </p:pic>
      <p:pic>
        <p:nvPicPr>
          <p:cNvPr id="71" name="图片 70" descr="各区公园分布表"/>
          <p:cNvPicPr>
            <a:picLocks noChangeAspect="1"/>
          </p:cNvPicPr>
          <p:nvPr/>
        </p:nvPicPr>
        <p:blipFill>
          <a:blip r:embed="rId3"/>
          <a:srcRect l="11970" t="1383" r="10751" b="1371"/>
          <a:stretch>
            <a:fillRect/>
          </a:stretch>
        </p:blipFill>
        <p:spPr>
          <a:xfrm>
            <a:off x="6096000" y="1916430"/>
            <a:ext cx="4816475" cy="4795520"/>
          </a:xfrm>
          <a:prstGeom prst="ellipse">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1"/>
            </p:custDataLst>
          </p:nvPr>
        </p:nvSpPr>
        <p:spPr>
          <a:xfrm>
            <a:off x="641350" y="1245235"/>
            <a:ext cx="4067810" cy="1750695"/>
          </a:xfrm>
          <a:prstGeom prst="round2Diag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2"/>
            </p:custDataLst>
          </p:nvPr>
        </p:nvSpPr>
        <p:spPr>
          <a:xfrm>
            <a:off x="812800" y="1887855"/>
            <a:ext cx="3711575" cy="895350"/>
          </a:xfrm>
          <a:prstGeom prst="rect">
            <a:avLst/>
          </a:prstGeom>
          <a:noFill/>
          <a:ln>
            <a:noFill/>
          </a:ln>
        </p:spPr>
        <p:txBody>
          <a:bodyPr vert="horz" wrap="square" lIns="0" tIns="0" rIns="0" bIns="0" rtlCol="0" anchor="ctr"/>
          <a:lstStyle/>
          <a:p>
            <a:pPr algn="r">
              <a:lnSpc>
                <a:spcPct val="13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热力图：上海市公园的地理分布热力图。</a:t>
            </a:r>
          </a:p>
        </p:txBody>
      </p:sp>
      <p:sp>
        <p:nvSpPr>
          <p:cNvPr id="6" name="标题 1"/>
          <p:cNvSpPr txBox="1"/>
          <p:nvPr>
            <p:custDataLst>
              <p:tags r:id="rId3"/>
            </p:custDataLst>
          </p:nvPr>
        </p:nvSpPr>
        <p:spPr>
          <a:xfrm>
            <a:off x="4123056" y="1301424"/>
            <a:ext cx="494605" cy="459487"/>
          </a:xfrm>
          <a:prstGeom prst="rect">
            <a:avLst/>
          </a:prstGeom>
          <a:noFill/>
          <a:ln>
            <a:noFill/>
          </a:ln>
        </p:spPr>
        <p:txBody>
          <a:bodyPr vert="horz" wrap="square" lIns="0" tIns="0" rIns="0" bIns="0" rtlCol="0" anchor="b"/>
          <a:lstStyle/>
          <a:p>
            <a:pPr algn="ctr">
              <a:lnSpc>
                <a:spcPct val="110000"/>
              </a:lnSpc>
            </a:pPr>
            <a:r>
              <a:rPr kumimoji="1" lang="en-US" altLang="zh-CN" sz="2400">
                <a:ln w="12700">
                  <a:noFill/>
                </a:ln>
                <a:solidFill>
                  <a:srgbClr val="399CAA">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8" name="标题 1"/>
          <p:cNvSpPr txBox="1"/>
          <p:nvPr>
            <p:custDataLst>
              <p:tags r:id="rId4"/>
            </p:custDataLst>
          </p:nvPr>
        </p:nvSpPr>
        <p:spPr>
          <a:xfrm>
            <a:off x="6892925" y="1245235"/>
            <a:ext cx="4067810" cy="1750695"/>
          </a:xfrm>
          <a:prstGeom prst="round2Diag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5"/>
            </p:custDataLst>
          </p:nvPr>
        </p:nvSpPr>
        <p:spPr>
          <a:xfrm>
            <a:off x="7065010" y="1887855"/>
            <a:ext cx="3711575" cy="1107440"/>
          </a:xfrm>
          <a:prstGeom prst="rect">
            <a:avLst/>
          </a:prstGeom>
          <a:noFill/>
          <a:ln>
            <a:noFill/>
          </a:ln>
        </p:spPr>
        <p:txBody>
          <a:bodyPr vert="horz" wrap="square" lIns="0" tIns="0" rIns="0" bIns="0" rtlCol="0" anchor="ctr"/>
          <a:lstStyle/>
          <a:p>
            <a:pPr algn="r">
              <a:lnSpc>
                <a:spcPct val="13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地图标记：在地图上标记每个公园的具体位置，直观展示公园的分布情况。</a:t>
            </a:r>
          </a:p>
        </p:txBody>
      </p:sp>
      <p:sp>
        <p:nvSpPr>
          <p:cNvPr id="10" name="标题 1"/>
          <p:cNvSpPr txBox="1"/>
          <p:nvPr>
            <p:custDataLst>
              <p:tags r:id="rId6"/>
            </p:custDataLst>
          </p:nvPr>
        </p:nvSpPr>
        <p:spPr>
          <a:xfrm>
            <a:off x="10374834" y="1301424"/>
            <a:ext cx="494605" cy="459487"/>
          </a:xfrm>
          <a:prstGeom prst="rect">
            <a:avLst/>
          </a:prstGeom>
          <a:noFill/>
          <a:ln>
            <a:noFill/>
          </a:ln>
        </p:spPr>
        <p:txBody>
          <a:bodyPr vert="horz" wrap="square" lIns="0" tIns="0" rIns="0" bIns="0" rtlCol="0" anchor="b"/>
          <a:lstStyle/>
          <a:p>
            <a:pPr algn="ctr">
              <a:lnSpc>
                <a:spcPct val="110000"/>
              </a:lnSpc>
            </a:pPr>
            <a:r>
              <a:rPr kumimoji="1" lang="en-US" altLang="zh-CN" sz="2400">
                <a:ln w="12700">
                  <a:noFill/>
                </a:ln>
                <a:solidFill>
                  <a:srgbClr val="399CAA">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1"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公园位置可视化</a:t>
            </a:r>
            <a:endParaRPr kumimoji="1" lang="zh-CN" altLang="en-US"/>
          </a:p>
        </p:txBody>
      </p:sp>
      <p:sp>
        <p:nvSpPr>
          <p:cNvPr id="13"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5" name="图片 14" descr="4c5ebf1d7259b3f6f81f7b08ca1f374"/>
          <p:cNvPicPr>
            <a:picLocks noChangeAspect="1"/>
          </p:cNvPicPr>
          <p:nvPr/>
        </p:nvPicPr>
        <p:blipFill>
          <a:blip r:embed="rId8"/>
          <a:stretch>
            <a:fillRect/>
          </a:stretch>
        </p:blipFill>
        <p:spPr>
          <a:xfrm>
            <a:off x="119380" y="2783205"/>
            <a:ext cx="6844665" cy="3698240"/>
          </a:xfrm>
          <a:prstGeom prst="rect">
            <a:avLst/>
          </a:prstGeom>
        </p:spPr>
      </p:pic>
      <p:pic>
        <p:nvPicPr>
          <p:cNvPr id="16" name="图片 15" descr="536f08d2cc945884df0f8b5de338d4c"/>
          <p:cNvPicPr>
            <a:picLocks noChangeAspect="1"/>
          </p:cNvPicPr>
          <p:nvPr/>
        </p:nvPicPr>
        <p:blipFill>
          <a:blip r:embed="rId9"/>
          <a:srcRect l="43115" b="28973"/>
          <a:stretch>
            <a:fillRect/>
          </a:stretch>
        </p:blipFill>
        <p:spPr>
          <a:xfrm>
            <a:off x="6383655" y="2947035"/>
            <a:ext cx="5238750" cy="35344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30000"/>
          </a:blip>
          <a:srcRect/>
          <a:stretch>
            <a:fillRect/>
          </a:stretch>
        </p:blipFill>
        <p:spPr>
          <a:xfrm>
            <a:off x="0" y="12560"/>
            <a:ext cx="12192000" cy="6832879"/>
          </a:xfrm>
          <a:prstGeom prst="rect">
            <a:avLst/>
          </a:prstGeom>
          <a:noFill/>
          <a:ln>
            <a:noFill/>
          </a:ln>
        </p:spPr>
      </p:pic>
      <p:sp>
        <p:nvSpPr>
          <p:cNvPr id="3" name="标题 1"/>
          <p:cNvSpPr txBox="1"/>
          <p:nvPr/>
        </p:nvSpPr>
        <p:spPr>
          <a:xfrm>
            <a:off x="0" y="953552"/>
            <a:ext cx="10915650" cy="5019822"/>
          </a:xfrm>
          <a:custGeom>
            <a:avLst/>
            <a:gdLst>
              <a:gd name="connsiteX0" fmla="*/ 0 w 10915650"/>
              <a:gd name="connsiteY0" fmla="*/ 0 h 5019822"/>
              <a:gd name="connsiteX1" fmla="*/ 8405739 w 10915650"/>
              <a:gd name="connsiteY1" fmla="*/ 0 h 5019822"/>
              <a:gd name="connsiteX2" fmla="*/ 10915650 w 10915650"/>
              <a:gd name="connsiteY2" fmla="*/ 2509911 h 5019822"/>
              <a:gd name="connsiteX3" fmla="*/ 8405739 w 10915650"/>
              <a:gd name="connsiteY3" fmla="*/ 5019822 h 5019822"/>
              <a:gd name="connsiteX4" fmla="*/ 0 w 10915650"/>
              <a:gd name="connsiteY4" fmla="*/ 5019822 h 5019822"/>
            </a:gdLst>
            <a:ahLst/>
            <a:cxnLst/>
            <a:rect l="l" t="t" r="r" b="b"/>
            <a:pathLst>
              <a:path w="10915650" h="5019822">
                <a:moveTo>
                  <a:pt x="0" y="0"/>
                </a:moveTo>
                <a:lnTo>
                  <a:pt x="8405739" y="0"/>
                </a:lnTo>
                <a:cubicBezTo>
                  <a:pt x="9791925" y="0"/>
                  <a:pt x="10915650" y="1123725"/>
                  <a:pt x="10915650" y="2509911"/>
                </a:cubicBezTo>
                <a:cubicBezTo>
                  <a:pt x="10915650" y="3896097"/>
                  <a:pt x="9791925" y="5019822"/>
                  <a:pt x="8405739" y="5019822"/>
                </a:cubicBezTo>
                <a:lnTo>
                  <a:pt x="0" y="5019822"/>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093362" y="988016"/>
            <a:ext cx="4950894" cy="495089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l="29489" t="22569" r="31344" b="7544"/>
          <a:stretch>
            <a:fillRect/>
          </a:stretch>
        </p:blipFill>
        <p:spPr>
          <a:xfrm>
            <a:off x="7326650" y="1221303"/>
            <a:ext cx="4484318" cy="4484319"/>
          </a:xfrm>
          <a:custGeom>
            <a:avLst/>
            <a:gdLst>
              <a:gd name="connsiteX0" fmla="*/ 2775284 w 5550569"/>
              <a:gd name="connsiteY0" fmla="*/ 0 h 5550570"/>
              <a:gd name="connsiteX1" fmla="*/ 5550569 w 5550569"/>
              <a:gd name="connsiteY1" fmla="*/ 2775285 h 5550570"/>
              <a:gd name="connsiteX2" fmla="*/ 2775284 w 5550569"/>
              <a:gd name="connsiteY2" fmla="*/ 5550570 h 5550570"/>
              <a:gd name="connsiteX3" fmla="*/ 0 w 5550569"/>
              <a:gd name="connsiteY3" fmla="*/ 2775285 h 5550570"/>
              <a:gd name="connsiteX4" fmla="*/ 2775284 w 5550569"/>
              <a:gd name="connsiteY4" fmla="*/ 0 h 5550570"/>
            </a:gdLst>
            <a:ahLst/>
            <a:cxnLst/>
            <a:rect l="l" t="t" r="r" b="b"/>
            <a:pathLst>
              <a:path w="5550569" h="5550570">
                <a:moveTo>
                  <a:pt x="2775284" y="0"/>
                </a:moveTo>
                <a:cubicBezTo>
                  <a:pt x="4308032" y="0"/>
                  <a:pt x="5550569" y="1242537"/>
                  <a:pt x="5550569" y="2775285"/>
                </a:cubicBezTo>
                <a:cubicBezTo>
                  <a:pt x="5550569" y="4308033"/>
                  <a:pt x="4308032" y="5550570"/>
                  <a:pt x="2775284" y="5550570"/>
                </a:cubicBezTo>
                <a:cubicBezTo>
                  <a:pt x="1242536" y="5550570"/>
                  <a:pt x="0" y="4308033"/>
                  <a:pt x="0" y="2775285"/>
                </a:cubicBezTo>
                <a:cubicBezTo>
                  <a:pt x="0" y="1242537"/>
                  <a:pt x="1242536" y="0"/>
                  <a:pt x="2775284" y="0"/>
                </a:cubicBezTo>
                <a:close/>
              </a:path>
            </a:pathLst>
          </a:custGeom>
          <a:noFill/>
          <a:ln>
            <a:noFill/>
          </a:ln>
        </p:spPr>
      </p:pic>
      <p:sp>
        <p:nvSpPr>
          <p:cNvPr id="6" name="标题 1"/>
          <p:cNvSpPr txBox="1"/>
          <p:nvPr/>
        </p:nvSpPr>
        <p:spPr>
          <a:xfrm>
            <a:off x="6320935" y="4869480"/>
            <a:ext cx="5871065" cy="2215991"/>
          </a:xfrm>
          <a:prstGeom prst="rect">
            <a:avLst/>
          </a:prstGeom>
          <a:noFill/>
          <a:ln>
            <a:noFill/>
          </a:ln>
        </p:spPr>
        <p:txBody>
          <a:bodyPr vert="horz" wrap="square" lIns="91440" tIns="45720" rIns="91440" bIns="45720" rtlCol="0" anchor="t"/>
          <a:lstStyle/>
          <a:p>
            <a:pPr algn="ctr">
              <a:lnSpc>
                <a:spcPct val="100000"/>
              </a:lnSpc>
            </a:pPr>
            <a:r>
              <a:rPr kumimoji="1" lang="en-US" altLang="zh-CN" sz="13800">
                <a:ln w="25400">
                  <a:solidFill>
                    <a:srgbClr val="000000">
                      <a:alpha val="100000"/>
                    </a:srgbClr>
                  </a:solidFill>
                </a:ln>
                <a:solidFill>
                  <a:srgbClr val="2CBC87">
                    <a:alpha val="10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
        <p:nvSpPr>
          <p:cNvPr id="7" name="标题 1"/>
          <p:cNvSpPr txBox="1"/>
          <p:nvPr/>
        </p:nvSpPr>
        <p:spPr>
          <a:xfrm>
            <a:off x="470974" y="537856"/>
            <a:ext cx="2819400" cy="845297"/>
          </a:xfrm>
          <a:prstGeom prst="roundRect">
            <a:avLst>
              <a:gd name="adj" fmla="val 50000"/>
            </a:avLst>
          </a:prstGeom>
          <a:solidFill>
            <a:schemeClr val="accent2"/>
          </a:solidFill>
          <a:ln w="1905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09262" y="3250120"/>
            <a:ext cx="5499996" cy="1745412"/>
          </a:xfrm>
          <a:prstGeom prst="rect">
            <a:avLst/>
          </a:prstGeom>
          <a:noFill/>
          <a:ln>
            <a:noFill/>
          </a:ln>
        </p:spPr>
        <p:txBody>
          <a:bodyPr vert="horz" wrap="square" lIns="0" tIns="0" rIns="0" bIns="0" rtlCol="0" anchor="ctr"/>
          <a:lstStyle/>
          <a:p>
            <a:pPr algn="ctr">
              <a:lnSpc>
                <a:spcPct val="110000"/>
              </a:lnSpc>
            </a:pPr>
            <a:r>
              <a:rPr kumimoji="1" lang="en-US" altLang="zh-CN" sz="4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数据分析与结论</a:t>
            </a:r>
            <a:endParaRPr kumimoji="1" lang="zh-CN" altLang="en-US"/>
          </a:p>
        </p:txBody>
      </p:sp>
      <p:sp>
        <p:nvSpPr>
          <p:cNvPr id="10" name="标题 1"/>
          <p:cNvSpPr txBox="1"/>
          <p:nvPr/>
        </p:nvSpPr>
        <p:spPr>
          <a:xfrm>
            <a:off x="10009934" y="575020"/>
            <a:ext cx="1965960" cy="276999"/>
          </a:xfrm>
          <a:prstGeom prst="roundRect">
            <a:avLst>
              <a:gd name="adj" fmla="val 50000"/>
            </a:avLst>
          </a:prstGeom>
          <a:solidFill>
            <a:schemeClr val="accent1">
              <a:lumMod val="20000"/>
              <a:lumOff val="80000"/>
            </a:schemeClr>
          </a:solidFill>
          <a:ln w="6350" cap="flat">
            <a:solidFill>
              <a:schemeClr val="bg1"/>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11671522" y="650859"/>
            <a:ext cx="161504" cy="19415"/>
          </a:xfrm>
          <a:custGeom>
            <a:avLst/>
            <a:gdLst>
              <a:gd name="connsiteX0" fmla="*/ 9267 w 161504"/>
              <a:gd name="connsiteY0" fmla="*/ 19416 h 19415"/>
              <a:gd name="connsiteX1" fmla="*/ 152238 w 161504"/>
              <a:gd name="connsiteY1" fmla="*/ 19416 h 19415"/>
              <a:gd name="connsiteX2" fmla="*/ 152238 w 161504"/>
              <a:gd name="connsiteY2" fmla="*/ 0 h 19415"/>
              <a:gd name="connsiteX3" fmla="*/ 9267 w 161504"/>
              <a:gd name="connsiteY3" fmla="*/ 0 h 19415"/>
              <a:gd name="connsiteX4" fmla="*/ 9267 w 161504"/>
              <a:gd name="connsiteY4" fmla="*/ 19416 h 19415"/>
            </a:gdLst>
            <a:ahLst/>
            <a:cxnLst/>
            <a:rect l="l" t="t" r="r" b="b"/>
            <a:pathLst>
              <a:path w="161504" h="19415">
                <a:moveTo>
                  <a:pt x="9267" y="19416"/>
                </a:moveTo>
                <a:lnTo>
                  <a:pt x="152238" y="19416"/>
                </a:lnTo>
                <a:cubicBezTo>
                  <a:pt x="164593" y="19416"/>
                  <a:pt x="164593" y="0"/>
                  <a:pt x="152238" y="0"/>
                </a:cubicBezTo>
                <a:lnTo>
                  <a:pt x="9267" y="0"/>
                </a:lnTo>
                <a:cubicBezTo>
                  <a:pt x="-3089" y="0"/>
                  <a:pt x="-3089" y="19416"/>
                  <a:pt x="9267" y="19416"/>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a:off x="11672110" y="703811"/>
            <a:ext cx="125614" cy="19415"/>
          </a:xfrm>
          <a:custGeom>
            <a:avLst/>
            <a:gdLst>
              <a:gd name="connsiteX0" fmla="*/ 116348 w 125614"/>
              <a:gd name="connsiteY0" fmla="*/ 0 h 19415"/>
              <a:gd name="connsiteX1" fmla="*/ 9267 w 125614"/>
              <a:gd name="connsiteY1" fmla="*/ 0 h 19415"/>
              <a:gd name="connsiteX2" fmla="*/ 9267 w 125614"/>
              <a:gd name="connsiteY2" fmla="*/ 19416 h 19415"/>
              <a:gd name="connsiteX3" fmla="*/ 116348 w 125614"/>
              <a:gd name="connsiteY3" fmla="*/ 19416 h 19415"/>
              <a:gd name="connsiteX4" fmla="*/ 116348 w 125614"/>
              <a:gd name="connsiteY4" fmla="*/ 0 h 19415"/>
            </a:gdLst>
            <a:ahLst/>
            <a:cxnLst/>
            <a:rect l="l" t="t" r="r" b="b"/>
            <a:pathLst>
              <a:path w="125614" h="19415">
                <a:moveTo>
                  <a:pt x="116348" y="0"/>
                </a:moveTo>
                <a:lnTo>
                  <a:pt x="9267" y="0"/>
                </a:lnTo>
                <a:cubicBezTo>
                  <a:pt x="-3089" y="0"/>
                  <a:pt x="-3089" y="19416"/>
                  <a:pt x="9267" y="19416"/>
                </a:cubicBezTo>
                <a:lnTo>
                  <a:pt x="116348" y="19416"/>
                </a:lnTo>
                <a:cubicBezTo>
                  <a:pt x="128704" y="19416"/>
                  <a:pt x="128704" y="0"/>
                  <a:pt x="11634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11672110" y="756764"/>
            <a:ext cx="161504" cy="19415"/>
          </a:xfrm>
          <a:custGeom>
            <a:avLst/>
            <a:gdLst>
              <a:gd name="connsiteX0" fmla="*/ 152238 w 161504"/>
              <a:gd name="connsiteY0" fmla="*/ 0 h 19415"/>
              <a:gd name="connsiteX1" fmla="*/ 9267 w 161504"/>
              <a:gd name="connsiteY1" fmla="*/ 0 h 19415"/>
              <a:gd name="connsiteX2" fmla="*/ 9267 w 161504"/>
              <a:gd name="connsiteY2" fmla="*/ 19416 h 19415"/>
              <a:gd name="connsiteX3" fmla="*/ 152238 w 161504"/>
              <a:gd name="connsiteY3" fmla="*/ 19416 h 19415"/>
              <a:gd name="connsiteX4" fmla="*/ 152238 w 161504"/>
              <a:gd name="connsiteY4" fmla="*/ 0 h 19415"/>
            </a:gdLst>
            <a:ahLst/>
            <a:cxnLst/>
            <a:rect l="l" t="t" r="r" b="b"/>
            <a:pathLst>
              <a:path w="161504" h="19415">
                <a:moveTo>
                  <a:pt x="152238" y="0"/>
                </a:moveTo>
                <a:lnTo>
                  <a:pt x="9267" y="0"/>
                </a:lnTo>
                <a:cubicBezTo>
                  <a:pt x="-3089" y="0"/>
                  <a:pt x="-3089" y="19416"/>
                  <a:pt x="9267" y="19416"/>
                </a:cubicBezTo>
                <a:lnTo>
                  <a:pt x="152238" y="19416"/>
                </a:lnTo>
                <a:cubicBezTo>
                  <a:pt x="164593" y="19416"/>
                  <a:pt x="164593" y="0"/>
                  <a:pt x="15223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1402277" y="648632"/>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10024524" y="604054"/>
            <a:ext cx="1406506" cy="218930"/>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PowerPoint design</a:t>
            </a:r>
            <a:endParaRPr kumimoji="1" lang="zh-CN" altLang="en-US"/>
          </a:p>
        </p:txBody>
      </p:sp>
      <p:sp>
        <p:nvSpPr>
          <p:cNvPr id="16" name="标题 1"/>
          <p:cNvSpPr txBox="1"/>
          <p:nvPr/>
        </p:nvSpPr>
        <p:spPr>
          <a:xfrm>
            <a:off x="640616" y="5057244"/>
            <a:ext cx="5499996" cy="473028"/>
          </a:xfrm>
          <a:prstGeom prst="roundRect">
            <a:avLst>
              <a:gd name="adj" fmla="val 50000"/>
            </a:avLst>
          </a:prstGeom>
          <a:gradFill>
            <a:gsLst>
              <a:gs pos="0">
                <a:schemeClr val="accent2"/>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814809" y="5072179"/>
            <a:ext cx="4325803" cy="458093"/>
          </a:xfrm>
          <a:prstGeom prst="rect">
            <a:avLst/>
          </a:prstGeom>
          <a:noFill/>
          <a:ln>
            <a:noFill/>
          </a:ln>
        </p:spPr>
        <p:txBody>
          <a:bodyPr vert="horz" wrap="square" lIns="0" tIns="0" rIns="0" bIns="0" rtlCol="0" anchor="ctr"/>
          <a:lstStyle/>
          <a:p>
            <a:pPr algn="l">
              <a:lnSpc>
                <a:spcPct val="15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
        <p:nvSpPr>
          <p:cNvPr id="18" name="标题 1"/>
          <p:cNvSpPr txBox="1"/>
          <p:nvPr/>
        </p:nvSpPr>
        <p:spPr>
          <a:xfrm rot="5400000">
            <a:off x="916627"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a:off x="1165776"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414924" y="5200614"/>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196011" y="508247"/>
            <a:ext cx="3799977" cy="343772"/>
          </a:xfrm>
          <a:prstGeom prst="roundRect">
            <a:avLst>
              <a:gd name="adj" fmla="val 50000"/>
            </a:avLst>
          </a:prstGeom>
          <a:gradFill>
            <a:gsLst>
              <a:gs pos="0">
                <a:schemeClr val="accent2"/>
              </a:gs>
              <a:gs pos="9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246079" y="6170512"/>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554519" y="6434201"/>
            <a:ext cx="2414061" cy="220198"/>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538654" y="237764"/>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968580" y="4542948"/>
            <a:ext cx="1855438" cy="169243"/>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503456" y="1715912"/>
            <a:ext cx="1855438" cy="169243"/>
          </a:xfrm>
          <a:prstGeom prst="roundRect">
            <a:avLst>
              <a:gd name="adj" fmla="val 50000"/>
            </a:avLst>
          </a:prstGeom>
          <a:gradFill>
            <a:gsLst>
              <a:gs pos="100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2777826" y="2021516"/>
            <a:ext cx="1162869" cy="1162869"/>
          </a:xfrm>
          <a:prstGeom prst="round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777826" y="1148293"/>
            <a:ext cx="1162869" cy="1868548"/>
          </a:xfrm>
          <a:prstGeom prst="rect">
            <a:avLst/>
          </a:prstGeom>
          <a:noFill/>
          <a:ln>
            <a:noFill/>
          </a:ln>
        </p:spPr>
        <p:txBody>
          <a:bodyPr vert="horz" wrap="square" lIns="0" tIns="0" rIns="0" bIns="0" rtlCol="0" anchor="b"/>
          <a:lstStyle/>
          <a:p>
            <a:pPr algn="ctr">
              <a:lnSpc>
                <a:spcPct val="110000"/>
              </a:lnSpc>
            </a:pPr>
            <a:r>
              <a:rPr kumimoji="1" lang="en-US" altLang="zh-CN" sz="6000">
                <a:ln w="12700">
                  <a:noFill/>
                </a:ln>
                <a:solidFill>
                  <a:srgbClr val="399CAA">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25651" y="1597391"/>
            <a:ext cx="7353672" cy="82296"/>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6200000">
            <a:off x="6653528" y="1885768"/>
            <a:ext cx="3505201" cy="4000866"/>
          </a:xfrm>
          <a:prstGeom prst="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82758" y="3212894"/>
            <a:ext cx="3446741" cy="1797256"/>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目标</a:t>
            </a:r>
            <a:r>
              <a:rPr kumimoji="1" lang="zh-CN" altLang="en-US"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渐进</a:t>
            </a: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：公园总量达到832座，上海正在稳步迈向“千园之城”目标。</a:t>
            </a:r>
          </a:p>
        </p:txBody>
      </p:sp>
      <p:sp>
        <p:nvSpPr>
          <p:cNvPr id="6" name="标题 1"/>
          <p:cNvSpPr txBox="1"/>
          <p:nvPr/>
        </p:nvSpPr>
        <p:spPr>
          <a:xfrm>
            <a:off x="8210286" y="2541312"/>
            <a:ext cx="391685" cy="447317"/>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tx1"/>
          </a:solidFill>
          <a:ln w="12700" cap="sq">
            <a:noFill/>
            <a:miter/>
          </a:ln>
        </p:spPr>
        <p:txBody>
          <a:bodyPr vert="horz" wrap="square" lIns="38090" tIns="38090" rIns="38090" bIns="38090" rtlCol="0" anchor="ctr"/>
          <a:lstStyle/>
          <a:p>
            <a:pPr algn="l">
              <a:lnSpc>
                <a:spcPct val="110000"/>
              </a:lnSpc>
            </a:pPr>
            <a:endParaRPr kumimoji="1" lang="zh-CN" altLang="en-US"/>
          </a:p>
        </p:txBody>
      </p:sp>
      <p:sp>
        <p:nvSpPr>
          <p:cNvPr id="7" name="标题 1"/>
          <p:cNvSpPr txBox="1"/>
          <p:nvPr/>
        </p:nvSpPr>
        <p:spPr>
          <a:xfrm>
            <a:off x="1784633" y="3224324"/>
            <a:ext cx="3539208" cy="1752560"/>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数量增长：2017年至2023年，上海市城市公园数量从243座增长至477座，增长将近一倍。</a:t>
            </a:r>
          </a:p>
        </p:txBody>
      </p:sp>
      <p:sp>
        <p:nvSpPr>
          <p:cNvPr id="8" name="标题 1"/>
          <p:cNvSpPr txBox="1"/>
          <p:nvPr/>
        </p:nvSpPr>
        <p:spPr>
          <a:xfrm>
            <a:off x="3339147" y="2541312"/>
            <a:ext cx="430180" cy="447317"/>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tx1"/>
          </a:solidFill>
          <a:ln w="12700" cap="sq">
            <a:noFill/>
            <a:miter/>
          </a:ln>
        </p:spPr>
        <p:txBody>
          <a:bodyPr vert="horz" wrap="square" lIns="38090" tIns="38090" rIns="38090" bIns="38090" rtlCol="0" anchor="ctr"/>
          <a:lstStyle/>
          <a:p>
            <a:pPr algn="l">
              <a:lnSpc>
                <a:spcPct val="110000"/>
              </a:lnSpc>
            </a:pPr>
            <a:endParaRPr kumimoji="1" lang="zh-CN" altLang="en-US"/>
          </a:p>
        </p:txBody>
      </p:sp>
      <p:sp>
        <p:nvSpPr>
          <p:cNvPr id="9"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公园建设成果</a:t>
            </a:r>
            <a:endParaRPr kumimoji="1" lang="zh-CN" altLang="en-US"/>
          </a:p>
        </p:txBody>
      </p:sp>
      <p:sp>
        <p:nvSpPr>
          <p:cNvPr id="11"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82880" y="3929380"/>
            <a:ext cx="12557760" cy="1887220"/>
          </a:xfrm>
          <a:prstGeom prst="roundRect">
            <a:avLst>
              <a:gd name="adj" fmla="val 3915"/>
            </a:avLst>
          </a:prstGeom>
          <a:gradFill>
            <a:gsLst>
              <a:gs pos="0">
                <a:schemeClr val="accent1">
                  <a:lumMod val="60000"/>
                  <a:lumOff val="4000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400" y="4409440"/>
            <a:ext cx="6891020" cy="1262380"/>
          </a:xfrm>
          <a:prstGeom prst="rect">
            <a:avLst/>
          </a:prstGeom>
          <a:noFill/>
          <a:ln>
            <a:noFill/>
          </a:ln>
        </p:spPr>
        <p:txBody>
          <a:bodyPr vert="horz" wrap="square" lIns="0" tIns="0" rIns="0" bIns="0" rtlCol="0" anchor="t"/>
          <a:lstStyle/>
          <a:p>
            <a:pPr algn="l">
              <a:lnSpc>
                <a:spcPct val="130000"/>
              </a:lnSpc>
              <a:buClrTx/>
              <a:buSzTx/>
              <a:buFontTx/>
            </a:pPr>
            <a:r>
              <a:rPr kumimoji="1" lang="en-US" altLang="zh-CN" sz="1600" dirty="0" err="1">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市郊区域：浦东新区与闵行区公园总数最多，主要为大型综合性公园，与区域面积较大有关</a:t>
            </a:r>
            <a:r>
              <a:rPr kumimoji="1" lang="en-US" altLang="zh-CN" sz="1600" dirty="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a:t>
            </a:r>
          </a:p>
        </p:txBody>
      </p:sp>
      <p:sp>
        <p:nvSpPr>
          <p:cNvPr id="5" name="标题 1"/>
          <p:cNvSpPr txBox="1"/>
          <p:nvPr/>
        </p:nvSpPr>
        <p:spPr>
          <a:xfrm>
            <a:off x="660400" y="2245360"/>
            <a:ext cx="6799568" cy="1480820"/>
          </a:xfrm>
          <a:prstGeom prst="rect">
            <a:avLst/>
          </a:prstGeom>
          <a:noFill/>
          <a:ln>
            <a:noFill/>
          </a:ln>
        </p:spPr>
        <p:txBody>
          <a:bodyPr vert="horz" wrap="square" lIns="0" tIns="0" rIns="0" bIns="0" rtlCol="0" anchor="t"/>
          <a:lstStyle/>
          <a:p>
            <a:pPr algn="l">
              <a:lnSpc>
                <a:spcPct val="130000"/>
              </a:lnSpc>
            </a:pPr>
            <a:r>
              <a:rPr kumimoji="1" lang="en-US" altLang="zh-CN" sz="1600" dirty="0" err="1">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中心城区：黄浦区、静安区、徐汇区等中心城区公园密度较高，主要为面积较小的社区口袋公园，与市民人口分布相适应</a:t>
            </a:r>
            <a:r>
              <a:rPr kumimoji="1" lang="en-US" altLang="zh-CN" sz="1600" dirty="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a:t>
            </a:r>
          </a:p>
        </p:txBody>
      </p:sp>
      <p:sp>
        <p:nvSpPr>
          <p:cNvPr id="6" name="标题 1"/>
          <p:cNvSpPr txBox="1"/>
          <p:nvPr/>
        </p:nvSpPr>
        <p:spPr>
          <a:xfrm>
            <a:off x="8011160" y="1829268"/>
            <a:ext cx="3507740" cy="4408675"/>
          </a:xfrm>
          <a:prstGeom prst="roundRect">
            <a:avLst>
              <a:gd name="adj" fmla="val 3915"/>
            </a:avLst>
          </a:prstGeom>
          <a:solidFill>
            <a:schemeClr val="accent1">
              <a:lumMod val="40000"/>
              <a:lumOff val="60000"/>
            </a:schemeClr>
          </a:solidFill>
          <a:ln w="28575" cap="sq">
            <a:no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2">
            <a:alphaModFix/>
          </a:blip>
          <a:srcRect l="21978" r="21978"/>
          <a:stretch>
            <a:fillRect/>
          </a:stretch>
        </p:blipFill>
        <p:spPr>
          <a:xfrm>
            <a:off x="8083566" y="1898808"/>
            <a:ext cx="3362929" cy="4269596"/>
          </a:xfrm>
          <a:custGeom>
            <a:avLst/>
            <a:gdLst/>
            <a:ahLst/>
            <a:cxnLst/>
            <a:rect l="l" t="t" r="r" b="b"/>
            <a:pathLst>
              <a:path w="3679497" h="4671513">
                <a:moveTo>
                  <a:pt x="144052" y="0"/>
                </a:moveTo>
                <a:lnTo>
                  <a:pt x="3535445" y="0"/>
                </a:lnTo>
                <a:cubicBezTo>
                  <a:pt x="3615003" y="0"/>
                  <a:pt x="3679497" y="64494"/>
                  <a:pt x="3679497" y="144052"/>
                </a:cubicBezTo>
                <a:lnTo>
                  <a:pt x="3679497" y="4527461"/>
                </a:lnTo>
                <a:cubicBezTo>
                  <a:pt x="3679497" y="4607019"/>
                  <a:pt x="3615003" y="4671513"/>
                  <a:pt x="3535445" y="4671513"/>
                </a:cubicBezTo>
                <a:lnTo>
                  <a:pt x="144052" y="4671513"/>
                </a:lnTo>
                <a:cubicBezTo>
                  <a:pt x="64494" y="4671513"/>
                  <a:pt x="0" y="4607019"/>
                  <a:pt x="0" y="4527461"/>
                </a:cubicBezTo>
                <a:lnTo>
                  <a:pt x="0" y="144052"/>
                </a:lnTo>
                <a:cubicBezTo>
                  <a:pt x="0" y="64494"/>
                  <a:pt x="64494" y="0"/>
                  <a:pt x="144052" y="0"/>
                </a:cubicBezTo>
                <a:close/>
              </a:path>
            </a:pathLst>
          </a:custGeom>
          <a:noFill/>
          <a:ln>
            <a:noFill/>
          </a:ln>
        </p:spPr>
      </p:pic>
      <p:sp>
        <p:nvSpPr>
          <p:cNvPr id="8" name="标题 1"/>
          <p:cNvSpPr txBox="1"/>
          <p:nvPr/>
        </p:nvSpPr>
        <p:spPr>
          <a:xfrm>
            <a:off x="660401" y="2046280"/>
            <a:ext cx="299720" cy="55570"/>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60401" y="4187500"/>
            <a:ext cx="299720" cy="55570"/>
          </a:xfrm>
          <a:prstGeom prst="roundRect">
            <a:avLst>
              <a:gd name="adj" fmla="val 50000"/>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公园分布特点</a:t>
            </a:r>
            <a:endParaRPr kumimoji="1" lang="zh-CN" altLang="en-US"/>
          </a:p>
        </p:txBody>
      </p:sp>
      <p:sp>
        <p:nvSpPr>
          <p:cNvPr id="12"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657" t="6193" r="60593" b="2362"/>
          <a:stretch>
            <a:fillRect/>
          </a:stretch>
        </p:blipFill>
        <p:spPr>
          <a:xfrm>
            <a:off x="0" y="2063045"/>
            <a:ext cx="3048268" cy="4794955"/>
          </a:xfrm>
          <a:custGeom>
            <a:avLst/>
            <a:gdLst/>
            <a:ahLst/>
            <a:cxnLst/>
            <a:rect l="l" t="t" r="r" b="b"/>
            <a:pathLst>
              <a:path w="3048268" h="4794955">
                <a:moveTo>
                  <a:pt x="0" y="0"/>
                </a:moveTo>
                <a:lnTo>
                  <a:pt x="2524635" y="0"/>
                </a:lnTo>
                <a:cubicBezTo>
                  <a:pt x="2813830" y="0"/>
                  <a:pt x="3048268" y="234438"/>
                  <a:pt x="3048268" y="523633"/>
                </a:cubicBezTo>
                <a:lnTo>
                  <a:pt x="3048268" y="4794955"/>
                </a:lnTo>
                <a:lnTo>
                  <a:pt x="0" y="4794955"/>
                </a:lnTo>
                <a:close/>
              </a:path>
            </a:pathLst>
          </a:custGeom>
          <a:noFill/>
          <a:ln>
            <a:noFill/>
          </a:ln>
        </p:spPr>
      </p:pic>
      <p:pic>
        <p:nvPicPr>
          <p:cNvPr id="4" name="图片 3"/>
          <p:cNvPicPr>
            <a:picLocks noChangeAspect="1"/>
          </p:cNvPicPr>
          <p:nvPr/>
        </p:nvPicPr>
        <p:blipFill>
          <a:blip r:embed="rId2">
            <a:alphaModFix/>
          </a:blip>
          <a:srcRect l="51205" t="30414" r="10045" b="2362"/>
          <a:stretch>
            <a:fillRect/>
          </a:stretch>
        </p:blipFill>
        <p:spPr>
          <a:xfrm>
            <a:off x="3301101" y="3333073"/>
            <a:ext cx="3048268" cy="3524927"/>
          </a:xfrm>
          <a:custGeom>
            <a:avLst/>
            <a:gdLst/>
            <a:ahLst/>
            <a:cxnLst/>
            <a:rect l="l" t="t" r="r" b="b"/>
            <a:pathLst>
              <a:path w="3048268" h="3524927">
                <a:moveTo>
                  <a:pt x="0" y="0"/>
                </a:moveTo>
                <a:lnTo>
                  <a:pt x="2553227" y="0"/>
                </a:lnTo>
                <a:cubicBezTo>
                  <a:pt x="2826631" y="0"/>
                  <a:pt x="3048268" y="221637"/>
                  <a:pt x="3048268" y="495041"/>
                </a:cubicBezTo>
                <a:lnTo>
                  <a:pt x="3048268" y="3524927"/>
                </a:lnTo>
                <a:lnTo>
                  <a:pt x="0" y="3524927"/>
                </a:lnTo>
                <a:close/>
              </a:path>
            </a:pathLst>
          </a:custGeom>
          <a:noFill/>
          <a:ln>
            <a:noFill/>
          </a:ln>
        </p:spPr>
      </p:pic>
      <p:sp>
        <p:nvSpPr>
          <p:cNvPr id="5" name="标题 1"/>
          <p:cNvSpPr txBox="1"/>
          <p:nvPr/>
        </p:nvSpPr>
        <p:spPr>
          <a:xfrm>
            <a:off x="6576326" y="2107495"/>
            <a:ext cx="787400" cy="535940"/>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3200">
                <a:ln w="12700">
                  <a:noFill/>
                </a:ln>
                <a:solidFill>
                  <a:srgbClr val="399CAA">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6" name="标题 1"/>
          <p:cNvSpPr txBox="1"/>
          <p:nvPr/>
        </p:nvSpPr>
        <p:spPr>
          <a:xfrm>
            <a:off x="7286442" y="2164084"/>
            <a:ext cx="4232458" cy="1853032"/>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人口集聚：城市人口总量和集聚程度直接决定了人均公园绿地面积状况。</a:t>
            </a:r>
          </a:p>
        </p:txBody>
      </p:sp>
      <p:sp>
        <p:nvSpPr>
          <p:cNvPr id="7" name="标题 1"/>
          <p:cNvSpPr txBox="1"/>
          <p:nvPr/>
        </p:nvSpPr>
        <p:spPr>
          <a:xfrm>
            <a:off x="6576326" y="4223822"/>
            <a:ext cx="889000" cy="535940"/>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3200">
                <a:ln w="12700">
                  <a:noFill/>
                </a:ln>
                <a:solidFill>
                  <a:srgbClr val="2CBC87">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8" name="标题 1"/>
          <p:cNvSpPr txBox="1"/>
          <p:nvPr/>
        </p:nvSpPr>
        <p:spPr>
          <a:xfrm>
            <a:off x="7286442" y="4280411"/>
            <a:ext cx="4232458" cy="1853032"/>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需求扩张：随着城镇化进程的持续推进，城市人口规模的快速增长带来对公园绿地等公共空间需求的持续扩张。</a:t>
            </a:r>
          </a:p>
        </p:txBody>
      </p:sp>
      <p:cxnSp>
        <p:nvCxnSpPr>
          <p:cNvPr id="9" name="标题 1"/>
          <p:cNvCxnSpPr/>
          <p:nvPr/>
        </p:nvCxnSpPr>
        <p:spPr>
          <a:xfrm>
            <a:off x="6699450" y="4120469"/>
            <a:ext cx="2907117" cy="0"/>
          </a:xfrm>
          <a:prstGeom prst="line">
            <a:avLst/>
          </a:prstGeom>
          <a:noFill/>
          <a:ln w="12700" cap="sq">
            <a:solidFill>
              <a:schemeClr val="bg1">
                <a:lumMod val="85000"/>
              </a:schemeClr>
            </a:solidFill>
            <a:miter/>
          </a:ln>
        </p:spPr>
      </p:cxnSp>
      <p:sp>
        <p:nvSpPr>
          <p:cNvPr id="10" name="标题 1"/>
          <p:cNvSpPr txBox="1"/>
          <p:nvPr/>
        </p:nvSpPr>
        <p:spPr>
          <a:xfrm>
            <a:off x="4238174" y="2746688"/>
            <a:ext cx="1174122" cy="1174122"/>
          </a:xfrm>
          <a:prstGeom prst="ellipse">
            <a:avLst/>
          </a:prstGeom>
          <a:solidFill>
            <a:schemeClr val="accent2">
              <a:alpha val="10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4322320" y="2830834"/>
            <a:ext cx="1005831" cy="1005831"/>
          </a:xfrm>
          <a:prstGeom prst="ellipse">
            <a:avLst/>
          </a:prstGeom>
          <a:solidFill>
            <a:schemeClr val="accent2">
              <a:alpha val="20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4410806" y="2919320"/>
            <a:ext cx="828858" cy="828858"/>
          </a:xfrm>
          <a:prstGeom prst="ellipse">
            <a:avLst/>
          </a:prstGeom>
          <a:solidFill>
            <a:schemeClr val="accent2"/>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4601570" y="3117300"/>
            <a:ext cx="447330" cy="432898"/>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cap="sq">
            <a:noFill/>
          </a:ln>
        </p:spPr>
        <p:txBody>
          <a:bodyPr vert="horz" wrap="square" lIns="91440" tIns="45720" rIns="91440" bIns="45720" rtlCol="0" anchor="t"/>
          <a:lstStyle/>
          <a:p>
            <a:pPr algn="l">
              <a:lnSpc>
                <a:spcPct val="100000"/>
              </a:lnSpc>
            </a:pPr>
            <a:endParaRPr kumimoji="1" lang="zh-CN" altLang="en-US"/>
          </a:p>
        </p:txBody>
      </p:sp>
      <p:sp>
        <p:nvSpPr>
          <p:cNvPr id="14" name="标题 1"/>
          <p:cNvSpPr txBox="1"/>
          <p:nvPr/>
        </p:nvSpPr>
        <p:spPr>
          <a:xfrm>
            <a:off x="946339" y="1450381"/>
            <a:ext cx="1155590" cy="1155588"/>
          </a:xfrm>
          <a:prstGeom prst="ellipse">
            <a:avLst/>
          </a:prstGeom>
          <a:solidFill>
            <a:schemeClr val="accent1">
              <a:alpha val="10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029157" y="1533199"/>
            <a:ext cx="989955" cy="989953"/>
          </a:xfrm>
          <a:prstGeom prst="ellipse">
            <a:avLst/>
          </a:prstGeom>
          <a:solidFill>
            <a:schemeClr val="accent1">
              <a:alpha val="2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116247" y="1620288"/>
            <a:ext cx="815775" cy="815774"/>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316357" y="1820367"/>
            <a:ext cx="415555" cy="41561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cap="sq">
            <a:noFill/>
          </a:ln>
        </p:spPr>
        <p:txBody>
          <a:bodyPr vert="horz" wrap="square" lIns="91440" tIns="45720" rIns="91440" bIns="45720" rtlCol="0" anchor="t"/>
          <a:lstStyle/>
          <a:p>
            <a:pPr algn="l">
              <a:lnSpc>
                <a:spcPct val="100000"/>
              </a:lnSpc>
            </a:pPr>
            <a:endParaRPr kumimoji="1" lang="zh-CN" altLang="en-US"/>
          </a:p>
        </p:txBody>
      </p:sp>
      <p:sp>
        <p:nvSpPr>
          <p:cNvPr id="18"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人口与公园关系</a:t>
            </a:r>
            <a:endParaRPr kumimoji="1" lang="zh-CN" altLang="en-US"/>
          </a:p>
        </p:txBody>
      </p:sp>
      <p:sp>
        <p:nvSpPr>
          <p:cNvPr id="20"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30000"/>
          </a:blip>
          <a:srcRect/>
          <a:stretch>
            <a:fillRect/>
          </a:stretch>
        </p:blipFill>
        <p:spPr>
          <a:xfrm>
            <a:off x="0" y="12560"/>
            <a:ext cx="12192000" cy="6832879"/>
          </a:xfrm>
          <a:prstGeom prst="rect">
            <a:avLst/>
          </a:prstGeom>
          <a:noFill/>
          <a:ln>
            <a:noFill/>
          </a:ln>
        </p:spPr>
      </p:pic>
      <p:sp>
        <p:nvSpPr>
          <p:cNvPr id="3" name="标题 1"/>
          <p:cNvSpPr txBox="1"/>
          <p:nvPr/>
        </p:nvSpPr>
        <p:spPr>
          <a:xfrm>
            <a:off x="0" y="953552"/>
            <a:ext cx="10915650" cy="5019822"/>
          </a:xfrm>
          <a:custGeom>
            <a:avLst/>
            <a:gdLst>
              <a:gd name="connsiteX0" fmla="*/ 0 w 10915650"/>
              <a:gd name="connsiteY0" fmla="*/ 0 h 5019822"/>
              <a:gd name="connsiteX1" fmla="*/ 8405739 w 10915650"/>
              <a:gd name="connsiteY1" fmla="*/ 0 h 5019822"/>
              <a:gd name="connsiteX2" fmla="*/ 10915650 w 10915650"/>
              <a:gd name="connsiteY2" fmla="*/ 2509911 h 5019822"/>
              <a:gd name="connsiteX3" fmla="*/ 8405739 w 10915650"/>
              <a:gd name="connsiteY3" fmla="*/ 5019822 h 5019822"/>
              <a:gd name="connsiteX4" fmla="*/ 0 w 10915650"/>
              <a:gd name="connsiteY4" fmla="*/ 5019822 h 5019822"/>
            </a:gdLst>
            <a:ahLst/>
            <a:cxnLst/>
            <a:rect l="l" t="t" r="r" b="b"/>
            <a:pathLst>
              <a:path w="10915650" h="5019822">
                <a:moveTo>
                  <a:pt x="0" y="0"/>
                </a:moveTo>
                <a:lnTo>
                  <a:pt x="8405739" y="0"/>
                </a:lnTo>
                <a:cubicBezTo>
                  <a:pt x="9791925" y="0"/>
                  <a:pt x="10915650" y="1123725"/>
                  <a:pt x="10915650" y="2509911"/>
                </a:cubicBezTo>
                <a:cubicBezTo>
                  <a:pt x="10915650" y="3896097"/>
                  <a:pt x="9791925" y="5019822"/>
                  <a:pt x="8405739" y="5019822"/>
                </a:cubicBezTo>
                <a:lnTo>
                  <a:pt x="0" y="5019822"/>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093362" y="988016"/>
            <a:ext cx="4950894" cy="495089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l="29489" t="22569" r="31344" b="7544"/>
          <a:stretch>
            <a:fillRect/>
          </a:stretch>
        </p:blipFill>
        <p:spPr>
          <a:xfrm>
            <a:off x="7326650" y="1221303"/>
            <a:ext cx="4484318" cy="4484319"/>
          </a:xfrm>
          <a:custGeom>
            <a:avLst/>
            <a:gdLst>
              <a:gd name="connsiteX0" fmla="*/ 2775284 w 5550569"/>
              <a:gd name="connsiteY0" fmla="*/ 0 h 5550570"/>
              <a:gd name="connsiteX1" fmla="*/ 5550569 w 5550569"/>
              <a:gd name="connsiteY1" fmla="*/ 2775285 h 5550570"/>
              <a:gd name="connsiteX2" fmla="*/ 2775284 w 5550569"/>
              <a:gd name="connsiteY2" fmla="*/ 5550570 h 5550570"/>
              <a:gd name="connsiteX3" fmla="*/ 0 w 5550569"/>
              <a:gd name="connsiteY3" fmla="*/ 2775285 h 5550570"/>
              <a:gd name="connsiteX4" fmla="*/ 2775284 w 5550569"/>
              <a:gd name="connsiteY4" fmla="*/ 0 h 5550570"/>
            </a:gdLst>
            <a:ahLst/>
            <a:cxnLst/>
            <a:rect l="l" t="t" r="r" b="b"/>
            <a:pathLst>
              <a:path w="5550569" h="5550570">
                <a:moveTo>
                  <a:pt x="2775284" y="0"/>
                </a:moveTo>
                <a:cubicBezTo>
                  <a:pt x="4308032" y="0"/>
                  <a:pt x="5550569" y="1242537"/>
                  <a:pt x="5550569" y="2775285"/>
                </a:cubicBezTo>
                <a:cubicBezTo>
                  <a:pt x="5550569" y="4308033"/>
                  <a:pt x="4308032" y="5550570"/>
                  <a:pt x="2775284" y="5550570"/>
                </a:cubicBezTo>
                <a:cubicBezTo>
                  <a:pt x="1242536" y="5550570"/>
                  <a:pt x="0" y="4308033"/>
                  <a:pt x="0" y="2775285"/>
                </a:cubicBezTo>
                <a:cubicBezTo>
                  <a:pt x="0" y="1242537"/>
                  <a:pt x="1242536" y="0"/>
                  <a:pt x="2775284" y="0"/>
                </a:cubicBezTo>
                <a:close/>
              </a:path>
            </a:pathLst>
          </a:custGeom>
          <a:noFill/>
          <a:ln>
            <a:noFill/>
          </a:ln>
        </p:spPr>
      </p:pic>
      <p:sp>
        <p:nvSpPr>
          <p:cNvPr id="6" name="标题 1"/>
          <p:cNvSpPr txBox="1"/>
          <p:nvPr/>
        </p:nvSpPr>
        <p:spPr>
          <a:xfrm>
            <a:off x="6320935" y="4869480"/>
            <a:ext cx="5871065" cy="2215991"/>
          </a:xfrm>
          <a:prstGeom prst="rect">
            <a:avLst/>
          </a:prstGeom>
          <a:noFill/>
          <a:ln>
            <a:noFill/>
          </a:ln>
        </p:spPr>
        <p:txBody>
          <a:bodyPr vert="horz" wrap="square" lIns="91440" tIns="45720" rIns="91440" bIns="45720" rtlCol="0" anchor="t"/>
          <a:lstStyle/>
          <a:p>
            <a:pPr algn="ctr">
              <a:lnSpc>
                <a:spcPct val="100000"/>
              </a:lnSpc>
            </a:pPr>
            <a:r>
              <a:rPr kumimoji="1" lang="en-US" altLang="zh-CN" sz="13800">
                <a:ln w="25400">
                  <a:solidFill>
                    <a:srgbClr val="000000">
                      <a:alpha val="100000"/>
                    </a:srgbClr>
                  </a:solidFill>
                </a:ln>
                <a:solidFill>
                  <a:srgbClr val="2CBC87">
                    <a:alpha val="10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
        <p:nvSpPr>
          <p:cNvPr id="7" name="标题 1"/>
          <p:cNvSpPr txBox="1"/>
          <p:nvPr/>
        </p:nvSpPr>
        <p:spPr>
          <a:xfrm>
            <a:off x="470974" y="537856"/>
            <a:ext cx="2819400" cy="845297"/>
          </a:xfrm>
          <a:prstGeom prst="roundRect">
            <a:avLst>
              <a:gd name="adj" fmla="val 50000"/>
            </a:avLst>
          </a:prstGeom>
          <a:solidFill>
            <a:schemeClr val="accent2"/>
          </a:solidFill>
          <a:ln w="1905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09262" y="3250120"/>
            <a:ext cx="5499996" cy="1745412"/>
          </a:xfrm>
          <a:prstGeom prst="rect">
            <a:avLst/>
          </a:prstGeom>
          <a:noFill/>
          <a:ln>
            <a:noFill/>
          </a:ln>
        </p:spPr>
        <p:txBody>
          <a:bodyPr vert="horz" wrap="square" lIns="0" tIns="0" rIns="0" bIns="0" rtlCol="0" anchor="ctr"/>
          <a:lstStyle/>
          <a:p>
            <a:pPr algn="ctr">
              <a:lnSpc>
                <a:spcPct val="110000"/>
              </a:lnSpc>
            </a:pPr>
            <a:r>
              <a:rPr kumimoji="1" lang="en-US" altLang="zh-CN" sz="4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未来展望与建议</a:t>
            </a:r>
            <a:endParaRPr kumimoji="1" lang="zh-CN" altLang="en-US"/>
          </a:p>
        </p:txBody>
      </p:sp>
      <p:sp>
        <p:nvSpPr>
          <p:cNvPr id="10" name="标题 1"/>
          <p:cNvSpPr txBox="1"/>
          <p:nvPr/>
        </p:nvSpPr>
        <p:spPr>
          <a:xfrm>
            <a:off x="10009934" y="575020"/>
            <a:ext cx="1965960" cy="276999"/>
          </a:xfrm>
          <a:prstGeom prst="roundRect">
            <a:avLst>
              <a:gd name="adj" fmla="val 50000"/>
            </a:avLst>
          </a:prstGeom>
          <a:solidFill>
            <a:schemeClr val="accent1">
              <a:lumMod val="20000"/>
              <a:lumOff val="80000"/>
            </a:schemeClr>
          </a:solidFill>
          <a:ln w="6350" cap="flat">
            <a:solidFill>
              <a:schemeClr val="bg1"/>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11671522" y="650859"/>
            <a:ext cx="161504" cy="19415"/>
          </a:xfrm>
          <a:custGeom>
            <a:avLst/>
            <a:gdLst>
              <a:gd name="connsiteX0" fmla="*/ 9267 w 161504"/>
              <a:gd name="connsiteY0" fmla="*/ 19416 h 19415"/>
              <a:gd name="connsiteX1" fmla="*/ 152238 w 161504"/>
              <a:gd name="connsiteY1" fmla="*/ 19416 h 19415"/>
              <a:gd name="connsiteX2" fmla="*/ 152238 w 161504"/>
              <a:gd name="connsiteY2" fmla="*/ 0 h 19415"/>
              <a:gd name="connsiteX3" fmla="*/ 9267 w 161504"/>
              <a:gd name="connsiteY3" fmla="*/ 0 h 19415"/>
              <a:gd name="connsiteX4" fmla="*/ 9267 w 161504"/>
              <a:gd name="connsiteY4" fmla="*/ 19416 h 19415"/>
            </a:gdLst>
            <a:ahLst/>
            <a:cxnLst/>
            <a:rect l="l" t="t" r="r" b="b"/>
            <a:pathLst>
              <a:path w="161504" h="19415">
                <a:moveTo>
                  <a:pt x="9267" y="19416"/>
                </a:moveTo>
                <a:lnTo>
                  <a:pt x="152238" y="19416"/>
                </a:lnTo>
                <a:cubicBezTo>
                  <a:pt x="164593" y="19416"/>
                  <a:pt x="164593" y="0"/>
                  <a:pt x="152238" y="0"/>
                </a:cubicBezTo>
                <a:lnTo>
                  <a:pt x="9267" y="0"/>
                </a:lnTo>
                <a:cubicBezTo>
                  <a:pt x="-3089" y="0"/>
                  <a:pt x="-3089" y="19416"/>
                  <a:pt x="9267" y="19416"/>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a:off x="11672110" y="703811"/>
            <a:ext cx="125614" cy="19415"/>
          </a:xfrm>
          <a:custGeom>
            <a:avLst/>
            <a:gdLst>
              <a:gd name="connsiteX0" fmla="*/ 116348 w 125614"/>
              <a:gd name="connsiteY0" fmla="*/ 0 h 19415"/>
              <a:gd name="connsiteX1" fmla="*/ 9267 w 125614"/>
              <a:gd name="connsiteY1" fmla="*/ 0 h 19415"/>
              <a:gd name="connsiteX2" fmla="*/ 9267 w 125614"/>
              <a:gd name="connsiteY2" fmla="*/ 19416 h 19415"/>
              <a:gd name="connsiteX3" fmla="*/ 116348 w 125614"/>
              <a:gd name="connsiteY3" fmla="*/ 19416 h 19415"/>
              <a:gd name="connsiteX4" fmla="*/ 116348 w 125614"/>
              <a:gd name="connsiteY4" fmla="*/ 0 h 19415"/>
            </a:gdLst>
            <a:ahLst/>
            <a:cxnLst/>
            <a:rect l="l" t="t" r="r" b="b"/>
            <a:pathLst>
              <a:path w="125614" h="19415">
                <a:moveTo>
                  <a:pt x="116348" y="0"/>
                </a:moveTo>
                <a:lnTo>
                  <a:pt x="9267" y="0"/>
                </a:lnTo>
                <a:cubicBezTo>
                  <a:pt x="-3089" y="0"/>
                  <a:pt x="-3089" y="19416"/>
                  <a:pt x="9267" y="19416"/>
                </a:cubicBezTo>
                <a:lnTo>
                  <a:pt x="116348" y="19416"/>
                </a:lnTo>
                <a:cubicBezTo>
                  <a:pt x="128704" y="19416"/>
                  <a:pt x="128704" y="0"/>
                  <a:pt x="11634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11672110" y="756764"/>
            <a:ext cx="161504" cy="19415"/>
          </a:xfrm>
          <a:custGeom>
            <a:avLst/>
            <a:gdLst>
              <a:gd name="connsiteX0" fmla="*/ 152238 w 161504"/>
              <a:gd name="connsiteY0" fmla="*/ 0 h 19415"/>
              <a:gd name="connsiteX1" fmla="*/ 9267 w 161504"/>
              <a:gd name="connsiteY1" fmla="*/ 0 h 19415"/>
              <a:gd name="connsiteX2" fmla="*/ 9267 w 161504"/>
              <a:gd name="connsiteY2" fmla="*/ 19416 h 19415"/>
              <a:gd name="connsiteX3" fmla="*/ 152238 w 161504"/>
              <a:gd name="connsiteY3" fmla="*/ 19416 h 19415"/>
              <a:gd name="connsiteX4" fmla="*/ 152238 w 161504"/>
              <a:gd name="connsiteY4" fmla="*/ 0 h 19415"/>
            </a:gdLst>
            <a:ahLst/>
            <a:cxnLst/>
            <a:rect l="l" t="t" r="r" b="b"/>
            <a:pathLst>
              <a:path w="161504" h="19415">
                <a:moveTo>
                  <a:pt x="152238" y="0"/>
                </a:moveTo>
                <a:lnTo>
                  <a:pt x="9267" y="0"/>
                </a:lnTo>
                <a:cubicBezTo>
                  <a:pt x="-3089" y="0"/>
                  <a:pt x="-3089" y="19416"/>
                  <a:pt x="9267" y="19416"/>
                </a:cubicBezTo>
                <a:lnTo>
                  <a:pt x="152238" y="19416"/>
                </a:lnTo>
                <a:cubicBezTo>
                  <a:pt x="164593" y="19416"/>
                  <a:pt x="164593" y="0"/>
                  <a:pt x="15223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1402277" y="648632"/>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10024524" y="604054"/>
            <a:ext cx="1406506" cy="218930"/>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PowerPoint design</a:t>
            </a:r>
            <a:endParaRPr kumimoji="1" lang="zh-CN" altLang="en-US"/>
          </a:p>
        </p:txBody>
      </p:sp>
      <p:sp>
        <p:nvSpPr>
          <p:cNvPr id="16" name="标题 1"/>
          <p:cNvSpPr txBox="1"/>
          <p:nvPr/>
        </p:nvSpPr>
        <p:spPr>
          <a:xfrm>
            <a:off x="640616" y="5057244"/>
            <a:ext cx="5499996" cy="473028"/>
          </a:xfrm>
          <a:prstGeom prst="roundRect">
            <a:avLst>
              <a:gd name="adj" fmla="val 50000"/>
            </a:avLst>
          </a:prstGeom>
          <a:gradFill>
            <a:gsLst>
              <a:gs pos="0">
                <a:schemeClr val="accent2"/>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814809" y="5072179"/>
            <a:ext cx="4325803" cy="458093"/>
          </a:xfrm>
          <a:prstGeom prst="rect">
            <a:avLst/>
          </a:prstGeom>
          <a:noFill/>
          <a:ln>
            <a:noFill/>
          </a:ln>
        </p:spPr>
        <p:txBody>
          <a:bodyPr vert="horz" wrap="square" lIns="0" tIns="0" rIns="0" bIns="0" rtlCol="0" anchor="ctr"/>
          <a:lstStyle/>
          <a:p>
            <a:pPr algn="l">
              <a:lnSpc>
                <a:spcPct val="15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
        <p:nvSpPr>
          <p:cNvPr id="18" name="标题 1"/>
          <p:cNvSpPr txBox="1"/>
          <p:nvPr/>
        </p:nvSpPr>
        <p:spPr>
          <a:xfrm rot="5400000">
            <a:off x="916627"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a:off x="1165776"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414924" y="5200614"/>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196011" y="508247"/>
            <a:ext cx="3799977" cy="343772"/>
          </a:xfrm>
          <a:prstGeom prst="roundRect">
            <a:avLst>
              <a:gd name="adj" fmla="val 50000"/>
            </a:avLst>
          </a:prstGeom>
          <a:gradFill>
            <a:gsLst>
              <a:gs pos="0">
                <a:schemeClr val="accent2"/>
              </a:gs>
              <a:gs pos="9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246079" y="6170512"/>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554519" y="6434201"/>
            <a:ext cx="2414061" cy="220198"/>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538654" y="237764"/>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968580" y="4542948"/>
            <a:ext cx="1855438" cy="169243"/>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503456" y="1715912"/>
            <a:ext cx="1855438" cy="169243"/>
          </a:xfrm>
          <a:prstGeom prst="roundRect">
            <a:avLst>
              <a:gd name="adj" fmla="val 50000"/>
            </a:avLst>
          </a:prstGeom>
          <a:gradFill>
            <a:gsLst>
              <a:gs pos="100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2777826" y="2021516"/>
            <a:ext cx="1162869" cy="1162869"/>
          </a:xfrm>
          <a:prstGeom prst="round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777826" y="1148293"/>
            <a:ext cx="1162869" cy="1868548"/>
          </a:xfrm>
          <a:prstGeom prst="rect">
            <a:avLst/>
          </a:prstGeom>
          <a:noFill/>
          <a:ln>
            <a:noFill/>
          </a:ln>
        </p:spPr>
        <p:txBody>
          <a:bodyPr vert="horz" wrap="square" lIns="0" tIns="0" rIns="0" bIns="0" rtlCol="0" anchor="b"/>
          <a:lstStyle/>
          <a:p>
            <a:pPr algn="ctr">
              <a:lnSpc>
                <a:spcPct val="110000"/>
              </a:lnSpc>
            </a:pPr>
            <a:r>
              <a:rPr kumimoji="1" lang="en-US" altLang="zh-CN" sz="6000">
                <a:ln w="12700">
                  <a:noFill/>
                </a:ln>
                <a:solidFill>
                  <a:srgbClr val="399CAA">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11691621" y="1513840"/>
            <a:ext cx="500379" cy="534416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960917" y="3574391"/>
            <a:ext cx="360000" cy="904240"/>
          </a:xfrm>
          <a:prstGeom prst="rect">
            <a:avLst/>
          </a:prstGeom>
          <a:solidFill>
            <a:schemeClr val="accent1">
              <a:alpha val="56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578984" y="2771751"/>
            <a:ext cx="360000" cy="170688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197051" y="3203551"/>
            <a:ext cx="360000" cy="1275080"/>
          </a:xfrm>
          <a:prstGeom prst="rect">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815118" y="2614271"/>
            <a:ext cx="360000" cy="186436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433185" y="2466951"/>
            <a:ext cx="360000" cy="2011680"/>
          </a:xfrm>
          <a:prstGeom prst="rect">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1051250" y="1859280"/>
            <a:ext cx="360000" cy="2619351"/>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0400" y="4226560"/>
            <a:ext cx="11287760" cy="1958340"/>
          </a:xfrm>
          <a:prstGeom prst="rect">
            <a:avLst/>
          </a:prstGeom>
          <a:solidFill>
            <a:schemeClr val="bg1"/>
          </a:solidFill>
          <a:ln w="12700" cap="sq">
            <a:noFill/>
            <a:miter/>
          </a:ln>
          <a:effectLst>
            <a:outerShdw blurRad="127000" dist="38100" dir="5400000" algn="t" rotWithShape="0">
              <a:schemeClr val="tx1">
                <a:lumMod val="85000"/>
                <a:lumOff val="15000"/>
                <a:alpha val="25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31599" r="31599"/>
          <a:stretch>
            <a:fillRect/>
          </a:stretch>
        </p:blipFill>
        <p:spPr>
          <a:xfrm>
            <a:off x="660400" y="4226560"/>
            <a:ext cx="11287760" cy="1958340"/>
          </a:xfrm>
          <a:custGeom>
            <a:avLst/>
            <a:gdLst/>
            <a:ahLst/>
            <a:cxnLst/>
            <a:rect l="l" t="t" r="r" b="b"/>
            <a:pathLst>
              <a:path w="11287760" h="1958340">
                <a:moveTo>
                  <a:pt x="0" y="0"/>
                </a:moveTo>
                <a:lnTo>
                  <a:pt x="11287760" y="0"/>
                </a:lnTo>
                <a:lnTo>
                  <a:pt x="11287760" y="1958340"/>
                </a:lnTo>
                <a:lnTo>
                  <a:pt x="0" y="1958340"/>
                </a:lnTo>
                <a:lnTo>
                  <a:pt x="0" y="0"/>
                </a:lnTo>
                <a:close/>
              </a:path>
            </a:pathLst>
          </a:custGeom>
          <a:noFill/>
          <a:ln>
            <a:noFill/>
          </a:ln>
        </p:spPr>
      </p:pic>
      <p:sp>
        <p:nvSpPr>
          <p:cNvPr id="12" name="标题 1"/>
          <p:cNvSpPr txBox="1"/>
          <p:nvPr/>
        </p:nvSpPr>
        <p:spPr>
          <a:xfrm>
            <a:off x="660400" y="2212340"/>
            <a:ext cx="3251200" cy="172974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持续建设：继续加大公园绿地的建设力度，优化公园的分布和布局。</a:t>
            </a:r>
          </a:p>
        </p:txBody>
      </p:sp>
      <p:sp>
        <p:nvSpPr>
          <p:cNvPr id="13" name="标题 1"/>
          <p:cNvSpPr txBox="1"/>
          <p:nvPr/>
        </p:nvSpPr>
        <p:spPr>
          <a:xfrm>
            <a:off x="4267200" y="2212340"/>
            <a:ext cx="3251200" cy="1729740"/>
          </a:xfrm>
          <a:prstGeom prst="rect">
            <a:avLst/>
          </a:prstGeom>
          <a:noFill/>
          <a:ln>
            <a:noFill/>
          </a:ln>
        </p:spPr>
        <p:txBody>
          <a:bodyPr vert="horz" wrap="square" lIns="0" tIns="0" rIns="0" bIns="0" rtlCol="0" anchor="t"/>
          <a:lstStyle/>
          <a:p>
            <a:pPr algn="l">
              <a:lnSpc>
                <a:spcPct val="150000"/>
              </a:lnSpc>
              <a:buClrTx/>
              <a:buSzTx/>
              <a:buFontTx/>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服务提升：提高公园绿地的服务半径覆盖率，确保每个市民都能方便地享受到公园绿地带来的福利。</a:t>
            </a:r>
          </a:p>
        </p:txBody>
      </p:sp>
      <p:sp>
        <p:nvSpPr>
          <p:cNvPr id="14"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未来展望</a:t>
            </a:r>
            <a:endParaRPr kumimoji="1" lang="zh-CN" altLang="en-US"/>
          </a:p>
        </p:txBody>
      </p:sp>
      <p:sp>
        <p:nvSpPr>
          <p:cNvPr id="16"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698498" y="1646169"/>
            <a:ext cx="3528393" cy="4184908"/>
          </a:xfrm>
          <a:prstGeom prst="roundRect">
            <a:avLst>
              <a:gd name="adj" fmla="val 3723"/>
            </a:avLst>
          </a:prstGeom>
          <a:solidFill>
            <a:schemeClr val="bg1"/>
          </a:solidFill>
          <a:ln w="12700" cap="rnd">
            <a:noFill/>
            <a:round/>
          </a:ln>
          <a:effectLst>
            <a:outerShdw blurRad="254000" dist="127000" algn="ctr" rotWithShape="0">
              <a:schemeClr val="accent1">
                <a:alpha val="30000"/>
              </a:schemeClr>
            </a:outerShdw>
          </a:effectLst>
        </p:spPr>
        <p:txBody>
          <a:bodyPr vert="horz" wrap="square" lIns="91440" tIns="45720" rIns="91440" bIns="45720" rtlCol="0" anchor="ctr"/>
          <a:lstStyle/>
          <a:p>
            <a:pPr algn="ctr">
              <a:lnSpc>
                <a:spcPct val="120000"/>
              </a:lnSpc>
            </a:pPr>
            <a:endParaRPr kumimoji="1" lang="zh-CN" altLang="en-US"/>
          </a:p>
        </p:txBody>
      </p:sp>
      <p:sp>
        <p:nvSpPr>
          <p:cNvPr id="4" name="标题 1"/>
          <p:cNvSpPr txBox="1"/>
          <p:nvPr>
            <p:custDataLst>
              <p:tags r:id="rId2"/>
            </p:custDataLst>
          </p:nvPr>
        </p:nvSpPr>
        <p:spPr>
          <a:xfrm>
            <a:off x="796600" y="1392587"/>
            <a:ext cx="3327400" cy="354667"/>
          </a:xfrm>
          <a:prstGeom prst="roundRect">
            <a:avLst/>
          </a:prstGeom>
          <a:solidFill>
            <a:schemeClr val="accent1"/>
          </a:solidFill>
          <a:ln w="57150" cap="rnd">
            <a:noFill/>
            <a:round/>
          </a:ln>
          <a:effectLst>
            <a:outerShdw blurRad="76200" dist="50800" dir="5400000" algn="ctr" rotWithShape="0">
              <a:schemeClr val="accent1">
                <a:alpha val="20000"/>
              </a:schemeClr>
            </a:outerShdw>
          </a:effectLst>
        </p:spPr>
        <p:txBody>
          <a:bodyPr vert="horz" wrap="square" lIns="91440" tIns="45720" rIns="91440" bIns="45720" rtlCol="0" anchor="ctr">
            <a:spAutoFit/>
          </a:bodyPr>
          <a:lstStyle/>
          <a:p>
            <a:pPr algn="ctr">
              <a:lnSpc>
                <a:spcPct val="110000"/>
              </a:lnSpc>
            </a:pPr>
            <a:endParaRPr kumimoji="1" lang="zh-CN" altLang="en-US"/>
          </a:p>
        </p:txBody>
      </p:sp>
      <p:sp>
        <p:nvSpPr>
          <p:cNvPr id="5" name="标题 1"/>
          <p:cNvSpPr txBox="1"/>
          <p:nvPr>
            <p:custDataLst>
              <p:tags r:id="rId3"/>
            </p:custDataLst>
          </p:nvPr>
        </p:nvSpPr>
        <p:spPr>
          <a:xfrm>
            <a:off x="838253" y="5805264"/>
            <a:ext cx="3248883" cy="63266"/>
          </a:xfrm>
          <a:prstGeom prst="rect">
            <a:avLst/>
          </a:prstGeom>
          <a:solidFill>
            <a:schemeClr val="accent1">
              <a:lumMod val="60000"/>
              <a:lumOff val="40000"/>
            </a:schemeClr>
          </a:solidFill>
          <a:ln w="57150" cap="rnd">
            <a:noFill/>
            <a:round/>
          </a:ln>
          <a:effectLst>
            <a:outerShdw blurRad="76200" dist="50800" dir="5400000" algn="ctr" rotWithShape="0">
              <a:srgbClr val="CD9673">
                <a:alpha val="20000"/>
              </a:srgbClr>
            </a:outerShdw>
          </a:effectLst>
        </p:spPr>
        <p:txBody>
          <a:bodyPr vert="horz" wrap="square" lIns="91440" tIns="45720" rIns="91440" bIns="45720" rtlCol="0" anchor="ctr"/>
          <a:lstStyle/>
          <a:p>
            <a:pPr algn="ctr">
              <a:lnSpc>
                <a:spcPct val="120000"/>
              </a:lnSpc>
            </a:pPr>
            <a:endParaRPr kumimoji="1" lang="zh-CN" altLang="en-US"/>
          </a:p>
        </p:txBody>
      </p:sp>
      <p:sp>
        <p:nvSpPr>
          <p:cNvPr id="6" name="标题 1"/>
          <p:cNvSpPr txBox="1"/>
          <p:nvPr>
            <p:custDataLst>
              <p:tags r:id="rId4"/>
            </p:custDataLst>
          </p:nvPr>
        </p:nvSpPr>
        <p:spPr>
          <a:xfrm>
            <a:off x="1022534" y="1836380"/>
            <a:ext cx="2880320" cy="3752860"/>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增加口袋公园：在人口密集的中心城区增加更多口袋公园，提高公园密度。</a:t>
            </a:r>
          </a:p>
        </p:txBody>
      </p:sp>
      <p:sp>
        <p:nvSpPr>
          <p:cNvPr id="7" name="标题 1"/>
          <p:cNvSpPr txBox="1"/>
          <p:nvPr>
            <p:custDataLst>
              <p:tags r:id="rId5"/>
            </p:custDataLst>
          </p:nvPr>
        </p:nvSpPr>
        <p:spPr>
          <a:xfrm>
            <a:off x="1018084" y="1392587"/>
            <a:ext cx="2889220" cy="388805"/>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8" name="标题 1"/>
          <p:cNvSpPr txBox="1"/>
          <p:nvPr>
            <p:custDataLst>
              <p:tags r:id="rId6"/>
            </p:custDataLst>
          </p:nvPr>
        </p:nvSpPr>
        <p:spPr>
          <a:xfrm>
            <a:off x="4345835" y="1646169"/>
            <a:ext cx="3528393" cy="4184908"/>
          </a:xfrm>
          <a:prstGeom prst="roundRect">
            <a:avLst>
              <a:gd name="adj" fmla="val 3723"/>
            </a:avLst>
          </a:prstGeom>
          <a:solidFill>
            <a:schemeClr val="bg1"/>
          </a:solidFill>
          <a:ln w="12700" cap="rnd">
            <a:noFill/>
            <a:round/>
          </a:ln>
          <a:effectLst>
            <a:outerShdw blurRad="254000" dist="127000" algn="ctr" rotWithShape="0">
              <a:schemeClr val="accent1">
                <a:alpha val="30000"/>
              </a:schemeClr>
            </a:outerShdw>
          </a:effectLst>
        </p:spPr>
        <p:txBody>
          <a:bodyPr vert="horz" wrap="square" lIns="91440" tIns="45720" rIns="91440" bIns="45720" rtlCol="0" anchor="ctr"/>
          <a:lstStyle/>
          <a:p>
            <a:pPr algn="ctr">
              <a:lnSpc>
                <a:spcPct val="120000"/>
              </a:lnSpc>
            </a:pPr>
            <a:endParaRPr kumimoji="1" lang="zh-CN" altLang="en-US"/>
          </a:p>
        </p:txBody>
      </p:sp>
      <p:sp>
        <p:nvSpPr>
          <p:cNvPr id="9" name="标题 1"/>
          <p:cNvSpPr txBox="1"/>
          <p:nvPr>
            <p:custDataLst>
              <p:tags r:id="rId7"/>
            </p:custDataLst>
          </p:nvPr>
        </p:nvSpPr>
        <p:spPr>
          <a:xfrm>
            <a:off x="4443937" y="1392587"/>
            <a:ext cx="3327400" cy="354667"/>
          </a:xfrm>
          <a:prstGeom prst="roundRect">
            <a:avLst/>
          </a:prstGeom>
          <a:solidFill>
            <a:schemeClr val="accent1"/>
          </a:solidFill>
          <a:ln w="57150" cap="rnd">
            <a:noFill/>
            <a:round/>
          </a:ln>
          <a:effectLst>
            <a:outerShdw blurRad="76200" dist="50800" dir="5400000" algn="ctr" rotWithShape="0">
              <a:schemeClr val="accent1">
                <a:alpha val="20000"/>
              </a:schemeClr>
            </a:outerShdw>
          </a:effectLst>
        </p:spPr>
        <p:txBody>
          <a:bodyPr vert="horz" wrap="square" lIns="91440" tIns="45720" rIns="91440" bIns="45720" rtlCol="0" anchor="ctr">
            <a:spAutoFit/>
          </a:bodyPr>
          <a:lstStyle/>
          <a:p>
            <a:pPr algn="ctr">
              <a:lnSpc>
                <a:spcPct val="110000"/>
              </a:lnSpc>
            </a:pPr>
            <a:endParaRPr kumimoji="1" lang="zh-CN" altLang="en-US"/>
          </a:p>
        </p:txBody>
      </p:sp>
      <p:sp>
        <p:nvSpPr>
          <p:cNvPr id="10" name="标题 1"/>
          <p:cNvSpPr txBox="1"/>
          <p:nvPr>
            <p:custDataLst>
              <p:tags r:id="rId8"/>
            </p:custDataLst>
          </p:nvPr>
        </p:nvSpPr>
        <p:spPr>
          <a:xfrm>
            <a:off x="4485590" y="5805264"/>
            <a:ext cx="3248883" cy="63266"/>
          </a:xfrm>
          <a:prstGeom prst="rect">
            <a:avLst/>
          </a:prstGeom>
          <a:solidFill>
            <a:schemeClr val="accent1">
              <a:lumMod val="60000"/>
              <a:lumOff val="40000"/>
            </a:schemeClr>
          </a:solidFill>
          <a:ln w="57150" cap="rnd">
            <a:noFill/>
            <a:round/>
          </a:ln>
          <a:effectLst>
            <a:outerShdw blurRad="76200" dist="50800" dir="5400000" algn="ctr" rotWithShape="0">
              <a:srgbClr val="CD9673">
                <a:alpha val="20000"/>
              </a:srgbClr>
            </a:outerShdw>
          </a:effectLst>
        </p:spPr>
        <p:txBody>
          <a:bodyPr vert="horz" wrap="square" lIns="91440" tIns="45720" rIns="91440" bIns="45720" rtlCol="0" anchor="ctr"/>
          <a:lstStyle/>
          <a:p>
            <a:pPr algn="ctr">
              <a:lnSpc>
                <a:spcPct val="120000"/>
              </a:lnSpc>
            </a:pPr>
            <a:endParaRPr kumimoji="1" lang="zh-CN" altLang="en-US"/>
          </a:p>
        </p:txBody>
      </p:sp>
      <p:sp>
        <p:nvSpPr>
          <p:cNvPr id="11" name="标题 1"/>
          <p:cNvSpPr txBox="1"/>
          <p:nvPr>
            <p:custDataLst>
              <p:tags r:id="rId9"/>
            </p:custDataLst>
          </p:nvPr>
        </p:nvSpPr>
        <p:spPr>
          <a:xfrm>
            <a:off x="4669871" y="1836380"/>
            <a:ext cx="2880320" cy="3752860"/>
          </a:xfrm>
          <a:prstGeom prst="rect">
            <a:avLst/>
          </a:prstGeom>
          <a:noFill/>
          <a:ln>
            <a:noFill/>
          </a:ln>
        </p:spPr>
        <p:txBody>
          <a:bodyPr vert="horz" wrap="square" lIns="0" tIns="0" rIns="0" bIns="0" rtlCol="0" anchor="ctr"/>
          <a:lstStyle/>
          <a:p>
            <a:pPr algn="ctr">
              <a:lnSpc>
                <a:spcPct val="150000"/>
              </a:lnSpc>
              <a:buClrTx/>
              <a:buSzTx/>
              <a:buFontTx/>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提升服务质量：加强对公园的管理和维护，提升公园的服务质量，增加公园的文化内涵和特色。</a:t>
            </a:r>
          </a:p>
        </p:txBody>
      </p:sp>
      <p:sp>
        <p:nvSpPr>
          <p:cNvPr id="12" name="标题 1"/>
          <p:cNvSpPr txBox="1"/>
          <p:nvPr>
            <p:custDataLst>
              <p:tags r:id="rId10"/>
            </p:custDataLst>
          </p:nvPr>
        </p:nvSpPr>
        <p:spPr>
          <a:xfrm>
            <a:off x="4665421" y="1392587"/>
            <a:ext cx="2889220" cy="388805"/>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3" name="标题 1"/>
          <p:cNvSpPr txBox="1"/>
          <p:nvPr>
            <p:custDataLst>
              <p:tags r:id="rId11"/>
            </p:custDataLst>
          </p:nvPr>
        </p:nvSpPr>
        <p:spPr>
          <a:xfrm>
            <a:off x="7965107" y="1646169"/>
            <a:ext cx="3528393" cy="4184908"/>
          </a:xfrm>
          <a:prstGeom prst="roundRect">
            <a:avLst>
              <a:gd name="adj" fmla="val 3723"/>
            </a:avLst>
          </a:prstGeom>
          <a:solidFill>
            <a:schemeClr val="bg1"/>
          </a:solidFill>
          <a:ln w="12700" cap="rnd">
            <a:noFill/>
            <a:round/>
          </a:ln>
          <a:effectLst>
            <a:outerShdw blurRad="254000" dist="127000" algn="ctr" rotWithShape="0">
              <a:schemeClr val="accent1">
                <a:alpha val="30000"/>
              </a:schemeClr>
            </a:outerShdw>
          </a:effectLst>
        </p:spPr>
        <p:txBody>
          <a:bodyPr vert="horz" wrap="square" lIns="91440" tIns="45720" rIns="91440" bIns="45720" rtlCol="0" anchor="ctr"/>
          <a:lstStyle/>
          <a:p>
            <a:pPr algn="ctr">
              <a:lnSpc>
                <a:spcPct val="120000"/>
              </a:lnSpc>
            </a:pPr>
            <a:endParaRPr kumimoji="1" lang="zh-CN" altLang="en-US"/>
          </a:p>
        </p:txBody>
      </p:sp>
      <p:sp>
        <p:nvSpPr>
          <p:cNvPr id="14" name="标题 1"/>
          <p:cNvSpPr txBox="1"/>
          <p:nvPr>
            <p:custDataLst>
              <p:tags r:id="rId12"/>
            </p:custDataLst>
          </p:nvPr>
        </p:nvSpPr>
        <p:spPr>
          <a:xfrm>
            <a:off x="8063209" y="1392587"/>
            <a:ext cx="3327400" cy="354667"/>
          </a:xfrm>
          <a:prstGeom prst="roundRect">
            <a:avLst/>
          </a:prstGeom>
          <a:solidFill>
            <a:schemeClr val="accent1"/>
          </a:solidFill>
          <a:ln w="57150" cap="rnd">
            <a:noFill/>
            <a:round/>
          </a:ln>
          <a:effectLst>
            <a:outerShdw blurRad="76200" dist="50800" dir="5400000" algn="ctr" rotWithShape="0">
              <a:schemeClr val="accent1">
                <a:alpha val="20000"/>
              </a:schemeClr>
            </a:outerShdw>
          </a:effectLst>
        </p:spPr>
        <p:txBody>
          <a:bodyPr vert="horz" wrap="square" lIns="91440" tIns="45720" rIns="91440" bIns="45720" rtlCol="0" anchor="ctr">
            <a:spAutoFit/>
          </a:bodyPr>
          <a:lstStyle/>
          <a:p>
            <a:pPr algn="ctr">
              <a:lnSpc>
                <a:spcPct val="110000"/>
              </a:lnSpc>
            </a:pPr>
            <a:endParaRPr kumimoji="1" lang="zh-CN" altLang="en-US"/>
          </a:p>
        </p:txBody>
      </p:sp>
      <p:sp>
        <p:nvSpPr>
          <p:cNvPr id="15" name="标题 1"/>
          <p:cNvSpPr txBox="1"/>
          <p:nvPr>
            <p:custDataLst>
              <p:tags r:id="rId13"/>
            </p:custDataLst>
          </p:nvPr>
        </p:nvSpPr>
        <p:spPr>
          <a:xfrm>
            <a:off x="8104862" y="5805264"/>
            <a:ext cx="3248883" cy="63266"/>
          </a:xfrm>
          <a:prstGeom prst="rect">
            <a:avLst/>
          </a:prstGeom>
          <a:solidFill>
            <a:schemeClr val="accent1">
              <a:lumMod val="60000"/>
              <a:lumOff val="40000"/>
            </a:schemeClr>
          </a:solidFill>
          <a:ln w="57150" cap="rnd">
            <a:noFill/>
            <a:round/>
          </a:ln>
          <a:effectLst>
            <a:outerShdw blurRad="76200" dist="50800" dir="5400000" algn="ctr" rotWithShape="0">
              <a:srgbClr val="CD9673">
                <a:alpha val="20000"/>
              </a:srgbClr>
            </a:outerShdw>
          </a:effectLst>
        </p:spPr>
        <p:txBody>
          <a:bodyPr vert="horz" wrap="square" lIns="91440" tIns="45720" rIns="91440" bIns="45720" rtlCol="0" anchor="ctr"/>
          <a:lstStyle/>
          <a:p>
            <a:pPr algn="ctr">
              <a:lnSpc>
                <a:spcPct val="120000"/>
              </a:lnSpc>
            </a:pPr>
            <a:endParaRPr kumimoji="1" lang="zh-CN" altLang="en-US"/>
          </a:p>
        </p:txBody>
      </p:sp>
      <p:sp>
        <p:nvSpPr>
          <p:cNvPr id="16" name="标题 1"/>
          <p:cNvSpPr txBox="1"/>
          <p:nvPr>
            <p:custDataLst>
              <p:tags r:id="rId14"/>
            </p:custDataLst>
          </p:nvPr>
        </p:nvSpPr>
        <p:spPr>
          <a:xfrm>
            <a:off x="8289143" y="1836380"/>
            <a:ext cx="2880320" cy="3752860"/>
          </a:xfrm>
          <a:prstGeom prst="rect">
            <a:avLst/>
          </a:prstGeom>
          <a:noFill/>
          <a:ln>
            <a:noFill/>
          </a:ln>
        </p:spPr>
        <p:txBody>
          <a:bodyPr vert="horz" wrap="square" lIns="0" tIns="0" rIns="0" bIns="0" rtlCol="0" anchor="ctr"/>
          <a:lstStyle/>
          <a:p>
            <a:pPr algn="ctr">
              <a:lnSpc>
                <a:spcPct val="150000"/>
              </a:lnSpc>
              <a:buClrTx/>
              <a:buSzTx/>
              <a:buFontTx/>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打造品牌公园：打造具有上海特色的公园品牌，为市民提供更加优质、多样化的休闲体验。</a:t>
            </a:r>
          </a:p>
        </p:txBody>
      </p:sp>
      <p:sp>
        <p:nvSpPr>
          <p:cNvPr id="17" name="标题 1"/>
          <p:cNvSpPr txBox="1"/>
          <p:nvPr>
            <p:custDataLst>
              <p:tags r:id="rId15"/>
            </p:custDataLst>
          </p:nvPr>
        </p:nvSpPr>
        <p:spPr>
          <a:xfrm>
            <a:off x="8284693" y="1392587"/>
            <a:ext cx="2889220" cy="388805"/>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8"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建议</a:t>
            </a:r>
            <a:endParaRPr kumimoji="1" lang="zh-CN" altLang="en-US"/>
          </a:p>
        </p:txBody>
      </p:sp>
      <p:sp>
        <p:nvSpPr>
          <p:cNvPr id="20"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87835" y="1614772"/>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4" name="标题 1"/>
          <p:cNvSpPr txBox="1"/>
          <p:nvPr/>
        </p:nvSpPr>
        <p:spPr>
          <a:xfrm>
            <a:off x="0" y="-1"/>
            <a:ext cx="1828272" cy="1450393"/>
          </a:xfrm>
          <a:custGeom>
            <a:avLst/>
            <a:gdLst>
              <a:gd name="connsiteX0" fmla="*/ 565974 w 845816"/>
              <a:gd name="connsiteY0" fmla="*/ 0 h 763906"/>
              <a:gd name="connsiteX1" fmla="*/ 843485 w 845816"/>
              <a:gd name="connsiteY1" fmla="*/ 0 h 763906"/>
              <a:gd name="connsiteX2" fmla="*/ 845816 w 845816"/>
              <a:gd name="connsiteY2" fmla="*/ 23126 h 763906"/>
              <a:gd name="connsiteX3" fmla="*/ 105036 w 845816"/>
              <a:gd name="connsiteY3" fmla="*/ 763906 h 763906"/>
              <a:gd name="connsiteX4" fmla="*/ 29296 w 845816"/>
              <a:gd name="connsiteY4" fmla="*/ 760082 h 763906"/>
              <a:gd name="connsiteX5" fmla="*/ 0 w 845816"/>
              <a:gd name="connsiteY5" fmla="*/ 755611 h 763906"/>
              <a:gd name="connsiteX6" fmla="*/ 0 w 845816"/>
              <a:gd name="connsiteY6" fmla="*/ 473360 h 763906"/>
              <a:gd name="connsiteX7" fmla="*/ 11672 w 845816"/>
              <a:gd name="connsiteY7" fmla="*/ 476983 h 763906"/>
              <a:gd name="connsiteX8" fmla="*/ 105036 w 845816"/>
              <a:gd name="connsiteY8" fmla="*/ 486395 h 763906"/>
              <a:gd name="connsiteX9" fmla="*/ 568305 w 845816"/>
              <a:gd name="connsiteY9" fmla="*/ 23126 h 763906"/>
            </a:gdLst>
            <a:ahLst/>
            <a:cxnLst/>
            <a:rect l="l" t="t" r="r" b="b"/>
            <a:pathLst>
              <a:path w="845816" h="763906">
                <a:moveTo>
                  <a:pt x="565974" y="0"/>
                </a:moveTo>
                <a:lnTo>
                  <a:pt x="843485" y="0"/>
                </a:lnTo>
                <a:lnTo>
                  <a:pt x="845816" y="23126"/>
                </a:lnTo>
                <a:cubicBezTo>
                  <a:pt x="845816" y="432247"/>
                  <a:pt x="514157" y="763906"/>
                  <a:pt x="105036" y="763906"/>
                </a:cubicBezTo>
                <a:cubicBezTo>
                  <a:pt x="79466" y="763906"/>
                  <a:pt x="54199" y="762611"/>
                  <a:pt x="29296" y="760082"/>
                </a:cubicBezTo>
                <a:lnTo>
                  <a:pt x="0" y="755611"/>
                </a:lnTo>
                <a:lnTo>
                  <a:pt x="0" y="473360"/>
                </a:lnTo>
                <a:lnTo>
                  <a:pt x="11672" y="476983"/>
                </a:lnTo>
                <a:cubicBezTo>
                  <a:pt x="41829" y="483154"/>
                  <a:pt x="73054" y="486395"/>
                  <a:pt x="105036" y="486395"/>
                </a:cubicBezTo>
                <a:cubicBezTo>
                  <a:pt x="360892" y="486395"/>
                  <a:pt x="568305" y="278982"/>
                  <a:pt x="568305" y="23126"/>
                </a:cubicBezTo>
                <a:close/>
              </a:path>
            </a:pathLst>
          </a:custGeom>
          <a:solidFill>
            <a:schemeClr val="accent1">
              <a:lumMod val="20000"/>
              <a:lumOff val="80000"/>
              <a:alpha val="3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5" name="组合 4"/>
          <p:cNvGrpSpPr/>
          <p:nvPr/>
        </p:nvGrpSpPr>
        <p:grpSpPr>
          <a:xfrm>
            <a:off x="11293675" y="6099082"/>
            <a:ext cx="765006" cy="778577"/>
            <a:chOff x="11293675" y="6099082"/>
            <a:chExt cx="765006" cy="778577"/>
          </a:xfrm>
        </p:grpSpPr>
        <p:sp>
          <p:nvSpPr>
            <p:cNvPr id="6" name="标题 1"/>
            <p:cNvSpPr txBox="1"/>
            <p:nvPr/>
          </p:nvSpPr>
          <p:spPr>
            <a:xfrm rot="7958377">
              <a:off x="11576624" y="6395601"/>
              <a:ext cx="399548" cy="399548"/>
            </a:xfrm>
            <a:prstGeom prst="ellipse">
              <a:avLst/>
            </a:prstGeom>
            <a:gradFill>
              <a:gsLst>
                <a:gs pos="46000">
                  <a:schemeClr val="accent1"/>
                </a:gs>
                <a:gs pos="95000">
                  <a:schemeClr val="accent2"/>
                </a:gs>
              </a:gsLst>
              <a:path path="circle">
                <a:fillToRect r="100000" b="100000"/>
              </a:path>
              <a:tileRect l="-100000" t="-100000"/>
            </a:gradFill>
            <a:ln w="12700" cap="sq">
              <a:noFill/>
              <a:miter/>
            </a:ln>
            <a:effectLst>
              <a:outerShdw blurRad="139700" dist="38100" dir="270000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7958377">
              <a:off x="11319695" y="6450193"/>
              <a:ext cx="126000" cy="126000"/>
            </a:xfrm>
            <a:prstGeom prst="ellipse">
              <a:avLst/>
            </a:prstGeom>
            <a:gradFill>
              <a:gsLst>
                <a:gs pos="46000">
                  <a:schemeClr val="accent1"/>
                </a:gs>
                <a:gs pos="95000">
                  <a:schemeClr val="accent2"/>
                </a:gs>
              </a:gsLst>
              <a:path path="circle">
                <a:fillToRect r="100000" b="100000"/>
              </a:path>
              <a:tileRect l="-100000" t="-100000"/>
            </a:gradFill>
            <a:ln w="12700" cap="sq">
              <a:noFill/>
              <a:miter/>
            </a:ln>
            <a:effectLst>
              <a:outerShdw blurRad="139700" dist="38100" dir="270000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7958377">
              <a:off x="11461095" y="6203176"/>
              <a:ext cx="152200" cy="152200"/>
            </a:xfrm>
            <a:prstGeom prst="ellipse">
              <a:avLst/>
            </a:prstGeom>
            <a:gradFill>
              <a:gsLst>
                <a:gs pos="46000">
                  <a:schemeClr val="accent1"/>
                </a:gs>
                <a:gs pos="95000">
                  <a:schemeClr val="accent2"/>
                </a:gs>
              </a:gsLst>
              <a:path path="circle">
                <a:fillToRect r="100000" b="100000"/>
              </a:path>
              <a:tileRect l="-100000" t="-100000"/>
            </a:gradFill>
            <a:ln w="12700" cap="sq">
              <a:noFill/>
              <a:miter/>
            </a:ln>
            <a:effectLst>
              <a:outerShdw blurRad="139700" dist="38100" dir="270000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7958377">
              <a:off x="11713606" y="6125101"/>
              <a:ext cx="126000" cy="126000"/>
            </a:xfrm>
            <a:prstGeom prst="ellipse">
              <a:avLst/>
            </a:prstGeom>
            <a:gradFill>
              <a:gsLst>
                <a:gs pos="46000">
                  <a:schemeClr val="accent1"/>
                </a:gs>
                <a:gs pos="95000">
                  <a:schemeClr val="accent2"/>
                </a:gs>
              </a:gsLst>
              <a:path path="circle">
                <a:fillToRect r="100000" b="100000"/>
              </a:path>
              <a:tileRect l="-100000" t="-100000"/>
            </a:gradFill>
            <a:ln w="12700" cap="sq">
              <a:noFill/>
              <a:miter/>
            </a:ln>
            <a:effectLst>
              <a:outerShdw blurRad="139700" dist="38100" dir="270000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10" name="标题 1"/>
          <p:cNvSpPr txBox="1"/>
          <p:nvPr/>
        </p:nvSpPr>
        <p:spPr>
          <a:xfrm>
            <a:off x="720522" y="496102"/>
            <a:ext cx="2373059" cy="795626"/>
          </a:xfrm>
          <a:prstGeom prst="rect">
            <a:avLst/>
          </a:prstGeom>
          <a:noFill/>
          <a:ln>
            <a:noFill/>
          </a:ln>
        </p:spPr>
        <p:txBody>
          <a:bodyPr vert="horz" wrap="square" lIns="0" tIns="0" rIns="0" bIns="0" rtlCol="0" anchor="t"/>
          <a:lstStyle/>
          <a:p>
            <a:pPr algn="l">
              <a:lnSpc>
                <a:spcPct val="110000"/>
              </a:lnSpc>
            </a:pPr>
            <a:r>
              <a:rPr kumimoji="1" lang="en-US" altLang="zh-CN" sz="6000">
                <a:ln w="25400">
                  <a:noFill/>
                </a:ln>
                <a:solidFill>
                  <a:srgbClr val="399CAA">
                    <a:alpha val="100000"/>
                  </a:srgbClr>
                </a:solidFill>
                <a:latin typeface="OPPOSans H" panose="00020600040101010101" charset="-122"/>
                <a:ea typeface="OPPOSans H" panose="00020600040101010101" charset="-122"/>
                <a:cs typeface="OPPOSans H" panose="00020600040101010101" charset="-122"/>
              </a:rPr>
              <a:t>目录</a:t>
            </a:r>
            <a:endParaRPr kumimoji="1" lang="zh-CN" altLang="en-US"/>
          </a:p>
        </p:txBody>
      </p:sp>
      <p:sp>
        <p:nvSpPr>
          <p:cNvPr id="11" name="标题 1"/>
          <p:cNvSpPr txBox="1"/>
          <p:nvPr/>
        </p:nvSpPr>
        <p:spPr>
          <a:xfrm>
            <a:off x="1828271" y="1615400"/>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引言</a:t>
            </a:r>
            <a:endParaRPr kumimoji="1" lang="zh-CN" altLang="en-US"/>
          </a:p>
        </p:txBody>
      </p:sp>
      <p:sp>
        <p:nvSpPr>
          <p:cNvPr id="12" name="标题 1"/>
          <p:cNvSpPr txBox="1"/>
          <p:nvPr/>
        </p:nvSpPr>
        <p:spPr>
          <a:xfrm>
            <a:off x="861429" y="1693750"/>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13" name="标题 1"/>
          <p:cNvSpPr txBox="1"/>
          <p:nvPr/>
        </p:nvSpPr>
        <p:spPr>
          <a:xfrm>
            <a:off x="1828271" y="2793073"/>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数据采集</a:t>
            </a:r>
            <a:endParaRPr kumimoji="1" lang="zh-CN" altLang="en-US"/>
          </a:p>
        </p:txBody>
      </p:sp>
      <p:sp>
        <p:nvSpPr>
          <p:cNvPr id="14" name="标题 1"/>
          <p:cNvSpPr txBox="1"/>
          <p:nvPr/>
        </p:nvSpPr>
        <p:spPr>
          <a:xfrm>
            <a:off x="861429" y="2871423"/>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15" name="标题 1"/>
          <p:cNvSpPr txBox="1"/>
          <p:nvPr/>
        </p:nvSpPr>
        <p:spPr>
          <a:xfrm>
            <a:off x="1828271" y="3970746"/>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数据可视化</a:t>
            </a:r>
            <a:endParaRPr kumimoji="1" lang="zh-CN" altLang="en-US"/>
          </a:p>
        </p:txBody>
      </p:sp>
      <p:sp>
        <p:nvSpPr>
          <p:cNvPr id="16" name="标题 1"/>
          <p:cNvSpPr txBox="1"/>
          <p:nvPr/>
        </p:nvSpPr>
        <p:spPr>
          <a:xfrm>
            <a:off x="861429" y="4049096"/>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17" name="标题 1"/>
          <p:cNvSpPr txBox="1"/>
          <p:nvPr/>
        </p:nvSpPr>
        <p:spPr>
          <a:xfrm>
            <a:off x="1828271" y="5148420"/>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数据分析与结论</a:t>
            </a:r>
            <a:endParaRPr kumimoji="1" lang="zh-CN" altLang="en-US"/>
          </a:p>
        </p:txBody>
      </p:sp>
      <p:sp>
        <p:nvSpPr>
          <p:cNvPr id="18" name="标题 1"/>
          <p:cNvSpPr txBox="1"/>
          <p:nvPr/>
        </p:nvSpPr>
        <p:spPr>
          <a:xfrm>
            <a:off x="861429" y="5226770"/>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19" name="标题 1"/>
          <p:cNvSpPr txBox="1"/>
          <p:nvPr/>
        </p:nvSpPr>
        <p:spPr>
          <a:xfrm>
            <a:off x="7295276" y="1615400"/>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未来展望与建议</a:t>
            </a:r>
            <a:endParaRPr kumimoji="1" lang="zh-CN" altLang="en-US"/>
          </a:p>
        </p:txBody>
      </p:sp>
      <p:sp>
        <p:nvSpPr>
          <p:cNvPr id="20" name="标题 1"/>
          <p:cNvSpPr txBox="1"/>
          <p:nvPr/>
        </p:nvSpPr>
        <p:spPr>
          <a:xfrm>
            <a:off x="6328434" y="1693750"/>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2" name="标题 1"/>
          <p:cNvSpPr txBox="1"/>
          <p:nvPr/>
        </p:nvSpPr>
        <p:spPr>
          <a:xfrm>
            <a:off x="6328434" y="2871423"/>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3" name="标题 1"/>
          <p:cNvSpPr txBox="1"/>
          <p:nvPr/>
        </p:nvSpPr>
        <p:spPr>
          <a:xfrm>
            <a:off x="7339726" y="2794091"/>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结论</a:t>
            </a:r>
            <a:endParaRPr kumimoji="1" lang="zh-CN" altLang="en-US"/>
          </a:p>
        </p:txBody>
      </p:sp>
      <p:sp>
        <p:nvSpPr>
          <p:cNvPr id="25" name="标题 1"/>
          <p:cNvSpPr txBox="1"/>
          <p:nvPr/>
        </p:nvSpPr>
        <p:spPr>
          <a:xfrm>
            <a:off x="6234237" y="1607255"/>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6" name="标题 1"/>
          <p:cNvSpPr txBox="1"/>
          <p:nvPr/>
        </p:nvSpPr>
        <p:spPr>
          <a:xfrm>
            <a:off x="6244264" y="2778040"/>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8" name="标题 1"/>
          <p:cNvSpPr txBox="1"/>
          <p:nvPr/>
        </p:nvSpPr>
        <p:spPr>
          <a:xfrm>
            <a:off x="786364" y="5158740"/>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9" name="标题 1"/>
          <p:cNvSpPr txBox="1"/>
          <p:nvPr/>
        </p:nvSpPr>
        <p:spPr>
          <a:xfrm>
            <a:off x="785567" y="3968710"/>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30" name="标题 1"/>
          <p:cNvSpPr txBox="1"/>
          <p:nvPr/>
        </p:nvSpPr>
        <p:spPr>
          <a:xfrm>
            <a:off x="778872" y="2793489"/>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31" name="标题 1"/>
          <p:cNvSpPr txBox="1"/>
          <p:nvPr/>
        </p:nvSpPr>
        <p:spPr>
          <a:xfrm>
            <a:off x="858779" y="1817575"/>
            <a:ext cx="784157" cy="506497"/>
          </a:xfrm>
          <a:prstGeom prst="rect">
            <a:avLst/>
          </a:prstGeom>
          <a:noFill/>
          <a:ln>
            <a:noFill/>
          </a:ln>
          <a:effectLst/>
        </p:spPr>
        <p:txBody>
          <a:bodyPr vert="horz" wrap="square" lIns="0" tIns="0" rIns="0" bIns="0" rtlCol="0" anchor="ctr"/>
          <a:lstStyle/>
          <a:p>
            <a:pPr algn="ctr">
              <a:lnSpc>
                <a:spcPct val="110000"/>
              </a:lnSpc>
            </a:pPr>
            <a:r>
              <a:rPr kumimoji="1" lang="en-US" altLang="zh-CN" sz="3350">
                <a:ln w="254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32" name="标题 1"/>
          <p:cNvSpPr txBox="1"/>
          <p:nvPr/>
        </p:nvSpPr>
        <p:spPr>
          <a:xfrm>
            <a:off x="858779" y="2995248"/>
            <a:ext cx="784157" cy="506497"/>
          </a:xfrm>
          <a:prstGeom prst="rect">
            <a:avLst/>
          </a:prstGeom>
          <a:noFill/>
          <a:ln>
            <a:noFill/>
          </a:ln>
          <a:effectLst/>
        </p:spPr>
        <p:txBody>
          <a:bodyPr vert="horz" wrap="square" lIns="0" tIns="0" rIns="0" bIns="0" rtlCol="0" anchor="ctr"/>
          <a:lstStyle/>
          <a:p>
            <a:pPr algn="ctr">
              <a:lnSpc>
                <a:spcPct val="110000"/>
              </a:lnSpc>
            </a:pPr>
            <a:r>
              <a:rPr kumimoji="1" lang="en-US" altLang="zh-CN" sz="3350">
                <a:ln w="254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33" name="标题 1"/>
          <p:cNvSpPr txBox="1"/>
          <p:nvPr/>
        </p:nvSpPr>
        <p:spPr>
          <a:xfrm>
            <a:off x="858779" y="4172921"/>
            <a:ext cx="784157" cy="506497"/>
          </a:xfrm>
          <a:prstGeom prst="rect">
            <a:avLst/>
          </a:prstGeom>
          <a:noFill/>
          <a:ln>
            <a:noFill/>
          </a:ln>
          <a:effectLst/>
        </p:spPr>
        <p:txBody>
          <a:bodyPr vert="horz" wrap="square" lIns="0" tIns="0" rIns="0" bIns="0" rtlCol="0" anchor="ctr"/>
          <a:lstStyle/>
          <a:p>
            <a:pPr algn="ctr">
              <a:lnSpc>
                <a:spcPct val="110000"/>
              </a:lnSpc>
            </a:pPr>
            <a:r>
              <a:rPr kumimoji="1" lang="en-US" altLang="zh-CN" sz="3350">
                <a:ln w="254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34" name="标题 1"/>
          <p:cNvSpPr txBox="1"/>
          <p:nvPr/>
        </p:nvSpPr>
        <p:spPr>
          <a:xfrm>
            <a:off x="858779" y="5350595"/>
            <a:ext cx="784157" cy="506497"/>
          </a:xfrm>
          <a:prstGeom prst="rect">
            <a:avLst/>
          </a:prstGeom>
          <a:noFill/>
          <a:ln>
            <a:noFill/>
          </a:ln>
          <a:effectLst/>
        </p:spPr>
        <p:txBody>
          <a:bodyPr vert="horz" wrap="square" lIns="0" tIns="0" rIns="0" bIns="0" rtlCol="0" anchor="ctr"/>
          <a:lstStyle/>
          <a:p>
            <a:pPr algn="ctr">
              <a:lnSpc>
                <a:spcPct val="110000"/>
              </a:lnSpc>
            </a:pPr>
            <a:r>
              <a:rPr kumimoji="1" lang="en-US" altLang="zh-CN" sz="3350">
                <a:ln w="25400">
                  <a:noFill/>
                </a:ln>
                <a:solidFill>
                  <a:srgbClr val="FFFFFF">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35" name="标题 1"/>
          <p:cNvSpPr txBox="1"/>
          <p:nvPr/>
        </p:nvSpPr>
        <p:spPr>
          <a:xfrm>
            <a:off x="6325784" y="1817575"/>
            <a:ext cx="784157" cy="506497"/>
          </a:xfrm>
          <a:prstGeom prst="rect">
            <a:avLst/>
          </a:prstGeom>
          <a:noFill/>
          <a:ln>
            <a:noFill/>
          </a:ln>
          <a:effectLst/>
        </p:spPr>
        <p:txBody>
          <a:bodyPr vert="horz" wrap="square" lIns="0" tIns="0" rIns="0" bIns="0" rtlCol="0" anchor="ctr"/>
          <a:lstStyle/>
          <a:p>
            <a:pPr algn="ctr">
              <a:lnSpc>
                <a:spcPct val="110000"/>
              </a:lnSpc>
            </a:pPr>
            <a:r>
              <a:rPr kumimoji="1" lang="en-US" altLang="zh-CN" sz="3350">
                <a:ln w="25400">
                  <a:noFill/>
                </a:ln>
                <a:solidFill>
                  <a:srgbClr val="FFFFFF">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36" name="标题 1"/>
          <p:cNvSpPr txBox="1"/>
          <p:nvPr/>
        </p:nvSpPr>
        <p:spPr>
          <a:xfrm>
            <a:off x="6325784" y="2995248"/>
            <a:ext cx="784157" cy="506497"/>
          </a:xfrm>
          <a:prstGeom prst="rect">
            <a:avLst/>
          </a:prstGeom>
          <a:noFill/>
          <a:ln>
            <a:noFill/>
          </a:ln>
          <a:effectLst/>
        </p:spPr>
        <p:txBody>
          <a:bodyPr vert="horz" wrap="square" lIns="0" tIns="0" rIns="0" bIns="0" rtlCol="0" anchor="ctr"/>
          <a:lstStyle/>
          <a:p>
            <a:pPr algn="ctr">
              <a:lnSpc>
                <a:spcPct val="110000"/>
              </a:lnSpc>
            </a:pPr>
            <a:r>
              <a:rPr kumimoji="1" lang="en-US" altLang="zh-CN" sz="3350">
                <a:ln w="25400">
                  <a:noFill/>
                </a:ln>
                <a:solidFill>
                  <a:srgbClr val="FFFFFF">
                    <a:alpha val="100000"/>
                  </a:srgbClr>
                </a:solidFill>
                <a:latin typeface="OPPOSans H" panose="00020600040101010101" charset="-122"/>
                <a:ea typeface="OPPOSans H" panose="00020600040101010101" charset="-122"/>
                <a:cs typeface="OPPOSans H" panose="00020600040101010101" charset="-122"/>
              </a:rPr>
              <a:t>06</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30000"/>
          </a:blip>
          <a:srcRect/>
          <a:stretch>
            <a:fillRect/>
          </a:stretch>
        </p:blipFill>
        <p:spPr>
          <a:xfrm>
            <a:off x="0" y="12560"/>
            <a:ext cx="12192000" cy="6832879"/>
          </a:xfrm>
          <a:prstGeom prst="rect">
            <a:avLst/>
          </a:prstGeom>
          <a:noFill/>
          <a:ln>
            <a:noFill/>
          </a:ln>
        </p:spPr>
      </p:pic>
      <p:sp>
        <p:nvSpPr>
          <p:cNvPr id="3" name="标题 1"/>
          <p:cNvSpPr txBox="1"/>
          <p:nvPr/>
        </p:nvSpPr>
        <p:spPr>
          <a:xfrm>
            <a:off x="0" y="953552"/>
            <a:ext cx="10915650" cy="5019822"/>
          </a:xfrm>
          <a:custGeom>
            <a:avLst/>
            <a:gdLst>
              <a:gd name="connsiteX0" fmla="*/ 0 w 10915650"/>
              <a:gd name="connsiteY0" fmla="*/ 0 h 5019822"/>
              <a:gd name="connsiteX1" fmla="*/ 8405739 w 10915650"/>
              <a:gd name="connsiteY1" fmla="*/ 0 h 5019822"/>
              <a:gd name="connsiteX2" fmla="*/ 10915650 w 10915650"/>
              <a:gd name="connsiteY2" fmla="*/ 2509911 h 5019822"/>
              <a:gd name="connsiteX3" fmla="*/ 8405739 w 10915650"/>
              <a:gd name="connsiteY3" fmla="*/ 5019822 h 5019822"/>
              <a:gd name="connsiteX4" fmla="*/ 0 w 10915650"/>
              <a:gd name="connsiteY4" fmla="*/ 5019822 h 5019822"/>
            </a:gdLst>
            <a:ahLst/>
            <a:cxnLst/>
            <a:rect l="l" t="t" r="r" b="b"/>
            <a:pathLst>
              <a:path w="10915650" h="5019822">
                <a:moveTo>
                  <a:pt x="0" y="0"/>
                </a:moveTo>
                <a:lnTo>
                  <a:pt x="8405739" y="0"/>
                </a:lnTo>
                <a:cubicBezTo>
                  <a:pt x="9791925" y="0"/>
                  <a:pt x="10915650" y="1123725"/>
                  <a:pt x="10915650" y="2509911"/>
                </a:cubicBezTo>
                <a:cubicBezTo>
                  <a:pt x="10915650" y="3896097"/>
                  <a:pt x="9791925" y="5019822"/>
                  <a:pt x="8405739" y="5019822"/>
                </a:cubicBezTo>
                <a:lnTo>
                  <a:pt x="0" y="5019822"/>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093362" y="988016"/>
            <a:ext cx="4950894" cy="495089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l="29489" t="22569" r="31344" b="7544"/>
          <a:stretch>
            <a:fillRect/>
          </a:stretch>
        </p:blipFill>
        <p:spPr>
          <a:xfrm>
            <a:off x="7326650" y="1221303"/>
            <a:ext cx="4484318" cy="4484319"/>
          </a:xfrm>
          <a:custGeom>
            <a:avLst/>
            <a:gdLst>
              <a:gd name="connsiteX0" fmla="*/ 2775284 w 5550569"/>
              <a:gd name="connsiteY0" fmla="*/ 0 h 5550570"/>
              <a:gd name="connsiteX1" fmla="*/ 5550569 w 5550569"/>
              <a:gd name="connsiteY1" fmla="*/ 2775285 h 5550570"/>
              <a:gd name="connsiteX2" fmla="*/ 2775284 w 5550569"/>
              <a:gd name="connsiteY2" fmla="*/ 5550570 h 5550570"/>
              <a:gd name="connsiteX3" fmla="*/ 0 w 5550569"/>
              <a:gd name="connsiteY3" fmla="*/ 2775285 h 5550570"/>
              <a:gd name="connsiteX4" fmla="*/ 2775284 w 5550569"/>
              <a:gd name="connsiteY4" fmla="*/ 0 h 5550570"/>
            </a:gdLst>
            <a:ahLst/>
            <a:cxnLst/>
            <a:rect l="l" t="t" r="r" b="b"/>
            <a:pathLst>
              <a:path w="5550569" h="5550570">
                <a:moveTo>
                  <a:pt x="2775284" y="0"/>
                </a:moveTo>
                <a:cubicBezTo>
                  <a:pt x="4308032" y="0"/>
                  <a:pt x="5550569" y="1242537"/>
                  <a:pt x="5550569" y="2775285"/>
                </a:cubicBezTo>
                <a:cubicBezTo>
                  <a:pt x="5550569" y="4308033"/>
                  <a:pt x="4308032" y="5550570"/>
                  <a:pt x="2775284" y="5550570"/>
                </a:cubicBezTo>
                <a:cubicBezTo>
                  <a:pt x="1242536" y="5550570"/>
                  <a:pt x="0" y="4308033"/>
                  <a:pt x="0" y="2775285"/>
                </a:cubicBezTo>
                <a:cubicBezTo>
                  <a:pt x="0" y="1242537"/>
                  <a:pt x="1242536" y="0"/>
                  <a:pt x="2775284" y="0"/>
                </a:cubicBezTo>
                <a:close/>
              </a:path>
            </a:pathLst>
          </a:custGeom>
          <a:noFill/>
          <a:ln>
            <a:noFill/>
          </a:ln>
        </p:spPr>
      </p:pic>
      <p:sp>
        <p:nvSpPr>
          <p:cNvPr id="6" name="标题 1"/>
          <p:cNvSpPr txBox="1"/>
          <p:nvPr/>
        </p:nvSpPr>
        <p:spPr>
          <a:xfrm>
            <a:off x="6320935" y="4869480"/>
            <a:ext cx="5871065" cy="2215991"/>
          </a:xfrm>
          <a:prstGeom prst="rect">
            <a:avLst/>
          </a:prstGeom>
          <a:noFill/>
          <a:ln>
            <a:noFill/>
          </a:ln>
        </p:spPr>
        <p:txBody>
          <a:bodyPr vert="horz" wrap="square" lIns="91440" tIns="45720" rIns="91440" bIns="45720" rtlCol="0" anchor="t"/>
          <a:lstStyle/>
          <a:p>
            <a:pPr algn="ctr">
              <a:lnSpc>
                <a:spcPct val="100000"/>
              </a:lnSpc>
            </a:pPr>
            <a:r>
              <a:rPr kumimoji="1" lang="en-US" altLang="zh-CN" sz="13800">
                <a:ln w="25400">
                  <a:solidFill>
                    <a:srgbClr val="000000">
                      <a:alpha val="100000"/>
                    </a:srgbClr>
                  </a:solidFill>
                </a:ln>
                <a:solidFill>
                  <a:srgbClr val="2CBC87">
                    <a:alpha val="10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
        <p:nvSpPr>
          <p:cNvPr id="7" name="标题 1"/>
          <p:cNvSpPr txBox="1"/>
          <p:nvPr/>
        </p:nvSpPr>
        <p:spPr>
          <a:xfrm>
            <a:off x="470974" y="537856"/>
            <a:ext cx="2819400" cy="845297"/>
          </a:xfrm>
          <a:prstGeom prst="roundRect">
            <a:avLst>
              <a:gd name="adj" fmla="val 50000"/>
            </a:avLst>
          </a:prstGeom>
          <a:solidFill>
            <a:schemeClr val="accent2"/>
          </a:solidFill>
          <a:ln w="1905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09262" y="3250120"/>
            <a:ext cx="5499996" cy="1745412"/>
          </a:xfrm>
          <a:prstGeom prst="rect">
            <a:avLst/>
          </a:prstGeom>
          <a:noFill/>
          <a:ln>
            <a:noFill/>
          </a:ln>
        </p:spPr>
        <p:txBody>
          <a:bodyPr vert="horz" wrap="square" lIns="0" tIns="0" rIns="0" bIns="0" rtlCol="0" anchor="ctr"/>
          <a:lstStyle/>
          <a:p>
            <a:pPr algn="ctr">
              <a:lnSpc>
                <a:spcPct val="110000"/>
              </a:lnSpc>
            </a:pPr>
            <a:r>
              <a:rPr kumimoji="1" lang="en-US" altLang="zh-CN" sz="4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结论</a:t>
            </a:r>
            <a:endParaRPr kumimoji="1" lang="zh-CN" altLang="en-US"/>
          </a:p>
        </p:txBody>
      </p:sp>
      <p:sp>
        <p:nvSpPr>
          <p:cNvPr id="10" name="标题 1"/>
          <p:cNvSpPr txBox="1"/>
          <p:nvPr/>
        </p:nvSpPr>
        <p:spPr>
          <a:xfrm>
            <a:off x="10009934" y="575020"/>
            <a:ext cx="1965960" cy="276999"/>
          </a:xfrm>
          <a:prstGeom prst="roundRect">
            <a:avLst>
              <a:gd name="adj" fmla="val 50000"/>
            </a:avLst>
          </a:prstGeom>
          <a:solidFill>
            <a:schemeClr val="accent1">
              <a:lumMod val="20000"/>
              <a:lumOff val="80000"/>
            </a:schemeClr>
          </a:solidFill>
          <a:ln w="6350" cap="flat">
            <a:solidFill>
              <a:schemeClr val="bg1"/>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11671522" y="650859"/>
            <a:ext cx="161504" cy="19415"/>
          </a:xfrm>
          <a:custGeom>
            <a:avLst/>
            <a:gdLst>
              <a:gd name="connsiteX0" fmla="*/ 9267 w 161504"/>
              <a:gd name="connsiteY0" fmla="*/ 19416 h 19415"/>
              <a:gd name="connsiteX1" fmla="*/ 152238 w 161504"/>
              <a:gd name="connsiteY1" fmla="*/ 19416 h 19415"/>
              <a:gd name="connsiteX2" fmla="*/ 152238 w 161504"/>
              <a:gd name="connsiteY2" fmla="*/ 0 h 19415"/>
              <a:gd name="connsiteX3" fmla="*/ 9267 w 161504"/>
              <a:gd name="connsiteY3" fmla="*/ 0 h 19415"/>
              <a:gd name="connsiteX4" fmla="*/ 9267 w 161504"/>
              <a:gd name="connsiteY4" fmla="*/ 19416 h 19415"/>
            </a:gdLst>
            <a:ahLst/>
            <a:cxnLst/>
            <a:rect l="l" t="t" r="r" b="b"/>
            <a:pathLst>
              <a:path w="161504" h="19415">
                <a:moveTo>
                  <a:pt x="9267" y="19416"/>
                </a:moveTo>
                <a:lnTo>
                  <a:pt x="152238" y="19416"/>
                </a:lnTo>
                <a:cubicBezTo>
                  <a:pt x="164593" y="19416"/>
                  <a:pt x="164593" y="0"/>
                  <a:pt x="152238" y="0"/>
                </a:cubicBezTo>
                <a:lnTo>
                  <a:pt x="9267" y="0"/>
                </a:lnTo>
                <a:cubicBezTo>
                  <a:pt x="-3089" y="0"/>
                  <a:pt x="-3089" y="19416"/>
                  <a:pt x="9267" y="19416"/>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a:off x="11672110" y="703811"/>
            <a:ext cx="125614" cy="19415"/>
          </a:xfrm>
          <a:custGeom>
            <a:avLst/>
            <a:gdLst>
              <a:gd name="connsiteX0" fmla="*/ 116348 w 125614"/>
              <a:gd name="connsiteY0" fmla="*/ 0 h 19415"/>
              <a:gd name="connsiteX1" fmla="*/ 9267 w 125614"/>
              <a:gd name="connsiteY1" fmla="*/ 0 h 19415"/>
              <a:gd name="connsiteX2" fmla="*/ 9267 w 125614"/>
              <a:gd name="connsiteY2" fmla="*/ 19416 h 19415"/>
              <a:gd name="connsiteX3" fmla="*/ 116348 w 125614"/>
              <a:gd name="connsiteY3" fmla="*/ 19416 h 19415"/>
              <a:gd name="connsiteX4" fmla="*/ 116348 w 125614"/>
              <a:gd name="connsiteY4" fmla="*/ 0 h 19415"/>
            </a:gdLst>
            <a:ahLst/>
            <a:cxnLst/>
            <a:rect l="l" t="t" r="r" b="b"/>
            <a:pathLst>
              <a:path w="125614" h="19415">
                <a:moveTo>
                  <a:pt x="116348" y="0"/>
                </a:moveTo>
                <a:lnTo>
                  <a:pt x="9267" y="0"/>
                </a:lnTo>
                <a:cubicBezTo>
                  <a:pt x="-3089" y="0"/>
                  <a:pt x="-3089" y="19416"/>
                  <a:pt x="9267" y="19416"/>
                </a:cubicBezTo>
                <a:lnTo>
                  <a:pt x="116348" y="19416"/>
                </a:lnTo>
                <a:cubicBezTo>
                  <a:pt x="128704" y="19416"/>
                  <a:pt x="128704" y="0"/>
                  <a:pt x="11634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11672110" y="756764"/>
            <a:ext cx="161504" cy="19415"/>
          </a:xfrm>
          <a:custGeom>
            <a:avLst/>
            <a:gdLst>
              <a:gd name="connsiteX0" fmla="*/ 152238 w 161504"/>
              <a:gd name="connsiteY0" fmla="*/ 0 h 19415"/>
              <a:gd name="connsiteX1" fmla="*/ 9267 w 161504"/>
              <a:gd name="connsiteY1" fmla="*/ 0 h 19415"/>
              <a:gd name="connsiteX2" fmla="*/ 9267 w 161504"/>
              <a:gd name="connsiteY2" fmla="*/ 19416 h 19415"/>
              <a:gd name="connsiteX3" fmla="*/ 152238 w 161504"/>
              <a:gd name="connsiteY3" fmla="*/ 19416 h 19415"/>
              <a:gd name="connsiteX4" fmla="*/ 152238 w 161504"/>
              <a:gd name="connsiteY4" fmla="*/ 0 h 19415"/>
            </a:gdLst>
            <a:ahLst/>
            <a:cxnLst/>
            <a:rect l="l" t="t" r="r" b="b"/>
            <a:pathLst>
              <a:path w="161504" h="19415">
                <a:moveTo>
                  <a:pt x="152238" y="0"/>
                </a:moveTo>
                <a:lnTo>
                  <a:pt x="9267" y="0"/>
                </a:lnTo>
                <a:cubicBezTo>
                  <a:pt x="-3089" y="0"/>
                  <a:pt x="-3089" y="19416"/>
                  <a:pt x="9267" y="19416"/>
                </a:cubicBezTo>
                <a:lnTo>
                  <a:pt x="152238" y="19416"/>
                </a:lnTo>
                <a:cubicBezTo>
                  <a:pt x="164593" y="19416"/>
                  <a:pt x="164593" y="0"/>
                  <a:pt x="15223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1402277" y="648632"/>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10024524" y="604054"/>
            <a:ext cx="1406506" cy="218930"/>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PowerPoint design</a:t>
            </a:r>
            <a:endParaRPr kumimoji="1" lang="zh-CN" altLang="en-US"/>
          </a:p>
        </p:txBody>
      </p:sp>
      <p:sp>
        <p:nvSpPr>
          <p:cNvPr id="16" name="标题 1"/>
          <p:cNvSpPr txBox="1"/>
          <p:nvPr/>
        </p:nvSpPr>
        <p:spPr>
          <a:xfrm>
            <a:off x="640616" y="5057244"/>
            <a:ext cx="5499996" cy="473028"/>
          </a:xfrm>
          <a:prstGeom prst="roundRect">
            <a:avLst>
              <a:gd name="adj" fmla="val 50000"/>
            </a:avLst>
          </a:prstGeom>
          <a:gradFill>
            <a:gsLst>
              <a:gs pos="0">
                <a:schemeClr val="accent2"/>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814809" y="5072179"/>
            <a:ext cx="4325803" cy="458093"/>
          </a:xfrm>
          <a:prstGeom prst="rect">
            <a:avLst/>
          </a:prstGeom>
          <a:noFill/>
          <a:ln>
            <a:noFill/>
          </a:ln>
        </p:spPr>
        <p:txBody>
          <a:bodyPr vert="horz" wrap="square" lIns="0" tIns="0" rIns="0" bIns="0" rtlCol="0" anchor="ctr"/>
          <a:lstStyle/>
          <a:p>
            <a:pPr algn="l">
              <a:lnSpc>
                <a:spcPct val="15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
        <p:nvSpPr>
          <p:cNvPr id="18" name="标题 1"/>
          <p:cNvSpPr txBox="1"/>
          <p:nvPr/>
        </p:nvSpPr>
        <p:spPr>
          <a:xfrm rot="5400000">
            <a:off x="916627"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a:off x="1165776"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414924" y="5200614"/>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196011" y="508247"/>
            <a:ext cx="3799977" cy="343772"/>
          </a:xfrm>
          <a:prstGeom prst="roundRect">
            <a:avLst>
              <a:gd name="adj" fmla="val 50000"/>
            </a:avLst>
          </a:prstGeom>
          <a:gradFill>
            <a:gsLst>
              <a:gs pos="0">
                <a:schemeClr val="accent2"/>
              </a:gs>
              <a:gs pos="9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246079" y="6170512"/>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554519" y="6434201"/>
            <a:ext cx="2414061" cy="220198"/>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538654" y="237764"/>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968580" y="4542948"/>
            <a:ext cx="1855438" cy="169243"/>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503456" y="1715912"/>
            <a:ext cx="1855438" cy="169243"/>
          </a:xfrm>
          <a:prstGeom prst="roundRect">
            <a:avLst>
              <a:gd name="adj" fmla="val 50000"/>
            </a:avLst>
          </a:prstGeom>
          <a:gradFill>
            <a:gsLst>
              <a:gs pos="100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2777826" y="2021516"/>
            <a:ext cx="1162869" cy="1162869"/>
          </a:xfrm>
          <a:prstGeom prst="round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777826" y="1148293"/>
            <a:ext cx="1162869" cy="1868548"/>
          </a:xfrm>
          <a:prstGeom prst="rect">
            <a:avLst/>
          </a:prstGeom>
          <a:noFill/>
          <a:ln>
            <a:noFill/>
          </a:ln>
        </p:spPr>
        <p:txBody>
          <a:bodyPr vert="horz" wrap="square" lIns="0" tIns="0" rIns="0" bIns="0" rtlCol="0" anchor="b"/>
          <a:lstStyle/>
          <a:p>
            <a:pPr algn="ctr">
              <a:lnSpc>
                <a:spcPct val="110000"/>
              </a:lnSpc>
            </a:pPr>
            <a:r>
              <a:rPr kumimoji="1" lang="en-US" altLang="zh-CN" sz="6000">
                <a:ln w="12700">
                  <a:noFill/>
                </a:ln>
                <a:solidFill>
                  <a:srgbClr val="399CAA">
                    <a:alpha val="100000"/>
                  </a:srgbClr>
                </a:solidFill>
                <a:latin typeface="OPPOSans H" panose="00020600040101010101" charset="-122"/>
                <a:ea typeface="OPPOSans H" panose="00020600040101010101" charset="-122"/>
                <a:cs typeface="OPPOSans H" panose="00020600040101010101" charset="-122"/>
              </a:rPr>
              <a:t>06</a:t>
            </a: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2590492"/>
            <a:ext cx="7569843" cy="2110476"/>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400" y="1758773"/>
            <a:ext cx="10858500" cy="3599727"/>
          </a:xfrm>
          <a:prstGeom prst="rect">
            <a:avLst/>
          </a:prstGeom>
          <a:solidFill>
            <a:schemeClr val="bg1"/>
          </a:solidFill>
          <a:ln w="12700" cap="sq">
            <a:noFill/>
            <a:miter/>
          </a:ln>
          <a:effectLst>
            <a:outerShdw blurRad="254000" algn="tl"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2">
            <a:alphaModFix/>
          </a:blip>
          <a:srcRect t="16237" b="16237"/>
          <a:stretch>
            <a:fillRect/>
          </a:stretch>
        </p:blipFill>
        <p:spPr>
          <a:xfrm>
            <a:off x="5398936" y="4281442"/>
            <a:ext cx="6808358" cy="2576557"/>
          </a:xfrm>
          <a:custGeom>
            <a:avLst/>
            <a:gdLst/>
            <a:ahLst/>
            <a:cxnLst/>
            <a:rect l="l" t="t" r="r" b="b"/>
            <a:pathLst>
              <a:path w="6808358" h="2576557">
                <a:moveTo>
                  <a:pt x="0" y="0"/>
                </a:moveTo>
                <a:lnTo>
                  <a:pt x="6808358" y="0"/>
                </a:lnTo>
                <a:lnTo>
                  <a:pt x="6808358" y="2576557"/>
                </a:lnTo>
                <a:lnTo>
                  <a:pt x="0" y="2576557"/>
                </a:lnTo>
                <a:close/>
              </a:path>
            </a:pathLst>
          </a:custGeom>
          <a:noFill/>
          <a:ln>
            <a:noFill/>
          </a:ln>
        </p:spPr>
      </p:pic>
      <p:sp>
        <p:nvSpPr>
          <p:cNvPr id="6" name="标题 1"/>
          <p:cNvSpPr txBox="1"/>
          <p:nvPr/>
        </p:nvSpPr>
        <p:spPr>
          <a:xfrm>
            <a:off x="1046651" y="4911586"/>
            <a:ext cx="141768" cy="141768"/>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250503" y="4911586"/>
            <a:ext cx="141768" cy="141768"/>
          </a:xfrm>
          <a:prstGeom prst="ellipse">
            <a:avLst/>
          </a:prstGeom>
          <a:solidFill>
            <a:schemeClr val="bg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454355" y="4911586"/>
            <a:ext cx="141768" cy="141768"/>
          </a:xfrm>
          <a:prstGeom prst="ellipse">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271754" y="2062168"/>
            <a:ext cx="4536000" cy="360000"/>
          </a:xfrm>
          <a:prstGeom prst="rect">
            <a:avLst/>
          </a:prstGeom>
          <a:noFill/>
          <a:ln>
            <a:noFill/>
          </a:ln>
        </p:spPr>
        <p:txBody>
          <a:bodyPr vert="horz" wrap="square" lIns="0" tIns="0" rIns="0" bIns="0" rtlCol="0" anchor="ctr"/>
          <a:lstStyle/>
          <a:p>
            <a:pPr algn="l">
              <a:lnSpc>
                <a:spcPct val="120000"/>
              </a:lnSpc>
            </a:pPr>
            <a:r>
              <a:rPr kumimoji="1" lang="en-US" altLang="zh-CN" sz="2000">
                <a:ln w="12700">
                  <a:noFill/>
                </a:ln>
                <a:solidFill>
                  <a:srgbClr val="399CAA">
                    <a:alpha val="100000"/>
                  </a:srgbClr>
                </a:solidFill>
                <a:latin typeface="Source Han Sans" panose="020B0500000000000000" charset="-122"/>
                <a:ea typeface="Source Han Sans" panose="020B0500000000000000" charset="-122"/>
                <a:cs typeface="Source Han Sans" panose="020B0500000000000000" charset="-122"/>
              </a:rPr>
              <a:t>PART 01</a:t>
            </a:r>
            <a:endParaRPr kumimoji="1" lang="zh-CN" altLang="en-US"/>
          </a:p>
        </p:txBody>
      </p:sp>
      <p:sp>
        <p:nvSpPr>
          <p:cNvPr id="10" name="标题 1"/>
          <p:cNvSpPr txBox="1"/>
          <p:nvPr/>
        </p:nvSpPr>
        <p:spPr>
          <a:xfrm>
            <a:off x="1271754" y="2512612"/>
            <a:ext cx="4536000" cy="1600737"/>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本研究通过数据分析，全面了解了上海市公园的分布现状和发展趋势。</a:t>
            </a:r>
          </a:p>
        </p:txBody>
      </p:sp>
      <p:sp>
        <p:nvSpPr>
          <p:cNvPr id="11" name="标题 1"/>
          <p:cNvSpPr txBox="1"/>
          <p:nvPr/>
        </p:nvSpPr>
        <p:spPr>
          <a:xfrm>
            <a:off x="6371546" y="2062168"/>
            <a:ext cx="4536000" cy="360000"/>
          </a:xfrm>
          <a:prstGeom prst="rect">
            <a:avLst/>
          </a:prstGeom>
          <a:noFill/>
          <a:ln>
            <a:noFill/>
          </a:ln>
        </p:spPr>
        <p:txBody>
          <a:bodyPr vert="horz" wrap="square" lIns="0" tIns="0" rIns="0" bIns="0" rtlCol="0" anchor="ctr"/>
          <a:lstStyle/>
          <a:p>
            <a:pPr algn="l">
              <a:lnSpc>
                <a:spcPct val="120000"/>
              </a:lnSpc>
            </a:pPr>
            <a:r>
              <a:rPr kumimoji="1" lang="en-US" altLang="zh-CN" sz="2000">
                <a:ln w="12700">
                  <a:noFill/>
                </a:ln>
                <a:solidFill>
                  <a:srgbClr val="399CAA">
                    <a:alpha val="100000"/>
                  </a:srgbClr>
                </a:solidFill>
                <a:latin typeface="Source Han Sans" panose="020B0500000000000000" charset="-122"/>
                <a:ea typeface="Source Han Sans" panose="020B0500000000000000" charset="-122"/>
                <a:cs typeface="Source Han Sans" panose="020B0500000000000000" charset="-122"/>
              </a:rPr>
              <a:t>PART 02</a:t>
            </a:r>
            <a:endParaRPr kumimoji="1" lang="zh-CN" altLang="en-US"/>
          </a:p>
        </p:txBody>
      </p:sp>
      <p:sp>
        <p:nvSpPr>
          <p:cNvPr id="12" name="标题 1"/>
          <p:cNvSpPr txBox="1"/>
          <p:nvPr/>
        </p:nvSpPr>
        <p:spPr>
          <a:xfrm>
            <a:off x="6371546" y="2512612"/>
            <a:ext cx="4536000" cy="1600737"/>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公园数量的显著增长和合理的分布，体现了上海市政府在公园建设方面的积极努力和投入。</a:t>
            </a:r>
          </a:p>
        </p:txBody>
      </p:sp>
      <p:sp>
        <p:nvSpPr>
          <p:cNvPr id="13"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研究总结</a:t>
            </a:r>
            <a:endParaRPr kumimoji="1" lang="zh-CN" altLang="en-US"/>
          </a:p>
        </p:txBody>
      </p:sp>
      <p:sp>
        <p:nvSpPr>
          <p:cNvPr id="15"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2" y="1738935"/>
            <a:ext cx="5042898" cy="2934665"/>
          </a:xfrm>
          <a:prstGeom prst="rect">
            <a:avLst/>
          </a:prstGeom>
          <a:noFill/>
          <a:ln cap="sq">
            <a:noFill/>
          </a:ln>
        </p:spPr>
        <p:txBody>
          <a:bodyPr vert="horz" wrap="square" lIns="0" tIns="0" rIns="0" bIns="0" rtlCol="0" anchor="ctr"/>
          <a:lstStyle/>
          <a:p>
            <a:pPr algn="l">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未来，上海市应继续优化公园分布，提升公园服务质量，打造具有上海特色的公园品牌，为市民提供更加优质、多样化的休闲体验。</a:t>
            </a:r>
          </a:p>
        </p:txBody>
      </p:sp>
      <p:pic>
        <p:nvPicPr>
          <p:cNvPr id="4" name="图片 3"/>
          <p:cNvPicPr>
            <a:picLocks noChangeAspect="1"/>
          </p:cNvPicPr>
          <p:nvPr/>
        </p:nvPicPr>
        <p:blipFill>
          <a:blip r:embed="rId2">
            <a:alphaModFix/>
          </a:blip>
          <a:srcRect l="31413" t="3714" r="16065" b="2571"/>
          <a:stretch>
            <a:fillRect/>
          </a:stretch>
        </p:blipFill>
        <p:spPr>
          <a:xfrm>
            <a:off x="7710829" y="1778176"/>
            <a:ext cx="3588152" cy="3588152"/>
          </a:xfrm>
          <a:custGeom>
            <a:avLst/>
            <a:gdLst/>
            <a:ahLst/>
            <a:cxnLst/>
            <a:rect l="l" t="t" r="r" b="b"/>
            <a:pathLst>
              <a:path w="3588152" h="3588152">
                <a:moveTo>
                  <a:pt x="1794076" y="0"/>
                </a:moveTo>
                <a:cubicBezTo>
                  <a:pt x="2784916" y="0"/>
                  <a:pt x="3588152" y="803236"/>
                  <a:pt x="3588152" y="1794076"/>
                </a:cubicBezTo>
                <a:cubicBezTo>
                  <a:pt x="3588152" y="2784916"/>
                  <a:pt x="2784916" y="3588152"/>
                  <a:pt x="1794076" y="3588152"/>
                </a:cubicBezTo>
                <a:cubicBezTo>
                  <a:pt x="803236" y="3588152"/>
                  <a:pt x="0" y="2784916"/>
                  <a:pt x="0" y="1794076"/>
                </a:cubicBezTo>
                <a:cubicBezTo>
                  <a:pt x="0" y="803236"/>
                  <a:pt x="803236" y="0"/>
                  <a:pt x="1794076" y="0"/>
                </a:cubicBezTo>
                <a:close/>
              </a:path>
            </a:pathLst>
          </a:custGeom>
          <a:noFill/>
          <a:ln>
            <a:noFill/>
          </a:ln>
        </p:spPr>
      </p:pic>
      <p:sp>
        <p:nvSpPr>
          <p:cNvPr id="5" name="标题 1"/>
          <p:cNvSpPr txBox="1"/>
          <p:nvPr/>
        </p:nvSpPr>
        <p:spPr>
          <a:xfrm>
            <a:off x="7490910" y="1558257"/>
            <a:ext cx="4027990" cy="4027990"/>
          </a:xfrm>
          <a:prstGeom prst="ellipse">
            <a:avLst/>
          </a:prstGeom>
          <a:noFill/>
          <a:ln w="222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573722" y="1556232"/>
            <a:ext cx="324090" cy="32409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932063" y="4825789"/>
            <a:ext cx="186160" cy="1861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0400" y="4878166"/>
            <a:ext cx="324090" cy="32409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52925" y="4878166"/>
            <a:ext cx="324090" cy="324090"/>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570527" y="2681032"/>
            <a:ext cx="1921336" cy="1921336"/>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241087" y="3340036"/>
            <a:ext cx="580216" cy="603330"/>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展望未来</a:t>
            </a:r>
            <a:endParaRPr kumimoji="1" lang="zh-CN" altLang="en-US"/>
          </a:p>
        </p:txBody>
      </p:sp>
      <p:sp>
        <p:nvSpPr>
          <p:cNvPr id="14"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154272" y="1539375"/>
            <a:ext cx="5600465" cy="3809233"/>
          </a:xfrm>
          <a:custGeom>
            <a:avLst/>
            <a:gdLst>
              <a:gd name="connsiteX0" fmla="*/ 0 w 2199606"/>
              <a:gd name="connsiteY0" fmla="*/ 560781 h 1387582"/>
              <a:gd name="connsiteX1" fmla="*/ 2199607 w 2199606"/>
              <a:gd name="connsiteY1" fmla="*/ 1387583 h 1387582"/>
              <a:gd name="connsiteX2" fmla="*/ 913013 w 2199606"/>
              <a:gd name="connsiteY2" fmla="*/ 108379 h 1387582"/>
              <a:gd name="connsiteX3" fmla="*/ 113306 w 2199606"/>
              <a:gd name="connsiteY3" fmla="*/ 0 h 1387582"/>
              <a:gd name="connsiteX4" fmla="*/ 0 w 2199606"/>
              <a:gd name="connsiteY4" fmla="*/ 560781 h 1387582"/>
            </a:gdLst>
            <a:ahLst/>
            <a:cxnLst/>
            <a:rect l="l" t="t" r="r" b="b"/>
            <a:pathLst>
              <a:path w="2199606" h="1387582">
                <a:moveTo>
                  <a:pt x="0" y="560781"/>
                </a:moveTo>
                <a:lnTo>
                  <a:pt x="2199607" y="1387583"/>
                </a:lnTo>
                <a:lnTo>
                  <a:pt x="913013" y="108379"/>
                </a:lnTo>
                <a:lnTo>
                  <a:pt x="113306" y="0"/>
                </a:lnTo>
                <a:lnTo>
                  <a:pt x="0" y="560781"/>
                </a:lnTo>
                <a:close/>
              </a:path>
            </a:pathLst>
          </a:custGeom>
          <a:solidFill>
            <a:schemeClr val="accent1"/>
          </a:solidFill>
          <a:ln w="82093"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3853853" y="2402652"/>
            <a:ext cx="6171175" cy="3299834"/>
          </a:xfrm>
          <a:custGeom>
            <a:avLst/>
            <a:gdLst>
              <a:gd name="connsiteX0" fmla="*/ 2275965 w 2423754"/>
              <a:gd name="connsiteY0" fmla="*/ 1078866 h 1202024"/>
              <a:gd name="connsiteX1" fmla="*/ 0 w 2423754"/>
              <a:gd name="connsiteY1" fmla="*/ 1202025 h 1202024"/>
              <a:gd name="connsiteX2" fmla="*/ 0 w 2423754"/>
              <a:gd name="connsiteY2" fmla="*/ 0 h 1202024"/>
              <a:gd name="connsiteX3" fmla="*/ 2423754 w 2423754"/>
              <a:gd name="connsiteY3" fmla="*/ 0 h 1202024"/>
            </a:gdLst>
            <a:ahLst/>
            <a:cxnLst/>
            <a:rect l="l" t="t" r="r" b="b"/>
            <a:pathLst>
              <a:path w="2423754" h="1202024">
                <a:moveTo>
                  <a:pt x="2275965" y="1078866"/>
                </a:moveTo>
                <a:lnTo>
                  <a:pt x="0" y="1202025"/>
                </a:lnTo>
                <a:lnTo>
                  <a:pt x="0" y="0"/>
                </a:lnTo>
                <a:lnTo>
                  <a:pt x="2423754" y="0"/>
                </a:lnTo>
                <a:close/>
              </a:path>
            </a:pathLst>
          </a:custGeom>
          <a:solidFill>
            <a:srgbClr val="FFFFFF">
              <a:alpha val="100000"/>
            </a:srgbClr>
          </a:solidFill>
          <a:ln w="82093"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2595936" y="1892190"/>
            <a:ext cx="973043" cy="1097557"/>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rgbClr val="FFFFFF">
              <a:alpha val="100000"/>
            </a:srgbClr>
          </a:solidFill>
          <a:ln w="82093"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3853853" y="2402652"/>
            <a:ext cx="6171175" cy="3299834"/>
          </a:xfrm>
          <a:custGeom>
            <a:avLst/>
            <a:gdLst>
              <a:gd name="connsiteX0" fmla="*/ 2275965 w 2423754"/>
              <a:gd name="connsiteY0" fmla="*/ 1078866 h 1202024"/>
              <a:gd name="connsiteX1" fmla="*/ 0 w 2423754"/>
              <a:gd name="connsiteY1" fmla="*/ 1202025 h 1202024"/>
              <a:gd name="connsiteX2" fmla="*/ 0 w 2423754"/>
              <a:gd name="connsiteY2" fmla="*/ 0 h 1202024"/>
              <a:gd name="connsiteX3" fmla="*/ 2423754 w 2423754"/>
              <a:gd name="connsiteY3" fmla="*/ 0 h 1202024"/>
            </a:gdLst>
            <a:ahLst/>
            <a:cxnLst/>
            <a:rect l="l" t="t" r="r" b="b"/>
            <a:pathLst>
              <a:path w="2423754" h="1202024">
                <a:moveTo>
                  <a:pt x="2275965" y="1078866"/>
                </a:moveTo>
                <a:lnTo>
                  <a:pt x="0" y="1202025"/>
                </a:lnTo>
                <a:lnTo>
                  <a:pt x="0" y="0"/>
                </a:lnTo>
                <a:lnTo>
                  <a:pt x="2423754" y="0"/>
                </a:lnTo>
                <a:close/>
              </a:path>
            </a:pathLst>
          </a:custGeom>
          <a:noFill/>
          <a:ln w="820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674070" y="2425191"/>
            <a:ext cx="6171175" cy="3299834"/>
          </a:xfrm>
          <a:custGeom>
            <a:avLst/>
            <a:gdLst>
              <a:gd name="connsiteX0" fmla="*/ 147790 w 2423754"/>
              <a:gd name="connsiteY0" fmla="*/ 123158 h 1202024"/>
              <a:gd name="connsiteX1" fmla="*/ 2423754 w 2423754"/>
              <a:gd name="connsiteY1" fmla="*/ 0 h 1202024"/>
              <a:gd name="connsiteX2" fmla="*/ 2423754 w 2423754"/>
              <a:gd name="connsiteY2" fmla="*/ 1202025 h 1202024"/>
              <a:gd name="connsiteX3" fmla="*/ 0 w 2423754"/>
              <a:gd name="connsiteY3" fmla="*/ 1202025 h 1202024"/>
            </a:gdLst>
            <a:ahLst/>
            <a:cxnLst/>
            <a:rect l="l" t="t" r="r" b="b"/>
            <a:pathLst>
              <a:path w="2423754" h="1202024">
                <a:moveTo>
                  <a:pt x="147790" y="123158"/>
                </a:moveTo>
                <a:lnTo>
                  <a:pt x="2423754" y="0"/>
                </a:lnTo>
                <a:lnTo>
                  <a:pt x="2423754" y="1202025"/>
                </a:lnTo>
                <a:lnTo>
                  <a:pt x="0" y="1202025"/>
                </a:lnTo>
                <a:close/>
              </a:path>
            </a:pathLst>
          </a:custGeom>
          <a:noFill/>
          <a:ln w="8209"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4404160" y="3285037"/>
            <a:ext cx="4917385" cy="1297757"/>
          </a:xfrm>
          <a:prstGeom prst="rect">
            <a:avLst/>
          </a:prstGeom>
          <a:noFill/>
          <a:ln>
            <a:noFill/>
          </a:ln>
        </p:spPr>
        <p:txBody>
          <a:bodyPr vert="horz" wrap="square" lIns="0" tIns="0" rIns="0" bIns="0" rtlCol="0" anchor="t"/>
          <a:lstStyle/>
          <a:p>
            <a:pPr algn="l">
              <a:lnSpc>
                <a:spcPct val="150000"/>
              </a:lnSpc>
            </a:pPr>
            <a:r>
              <a:rPr kumimoji="1" lang="en-US" altLang="zh-CN" sz="24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感谢老师的悉心指导和同学们的支持与帮助。</a:t>
            </a:r>
          </a:p>
        </p:txBody>
      </p:sp>
      <p:sp>
        <p:nvSpPr>
          <p:cNvPr id="10"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感谢</a:t>
            </a:r>
            <a:endParaRPr kumimoji="1" lang="zh-CN" altLang="en-US"/>
          </a:p>
        </p:txBody>
      </p:sp>
      <p:sp>
        <p:nvSpPr>
          <p:cNvPr id="12"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30000"/>
          </a:blip>
          <a:srcRect/>
          <a:stretch>
            <a:fillRect/>
          </a:stretch>
        </p:blipFill>
        <p:spPr>
          <a:xfrm>
            <a:off x="0" y="12560"/>
            <a:ext cx="12192000" cy="6832879"/>
          </a:xfrm>
          <a:prstGeom prst="rect">
            <a:avLst/>
          </a:prstGeom>
          <a:noFill/>
          <a:ln>
            <a:noFill/>
          </a:ln>
        </p:spPr>
      </p:pic>
      <p:sp>
        <p:nvSpPr>
          <p:cNvPr id="3" name="标题 1"/>
          <p:cNvSpPr txBox="1"/>
          <p:nvPr/>
        </p:nvSpPr>
        <p:spPr>
          <a:xfrm>
            <a:off x="0" y="953552"/>
            <a:ext cx="10915650" cy="5019822"/>
          </a:xfrm>
          <a:custGeom>
            <a:avLst/>
            <a:gdLst>
              <a:gd name="connsiteX0" fmla="*/ 0 w 10915650"/>
              <a:gd name="connsiteY0" fmla="*/ 0 h 5019822"/>
              <a:gd name="connsiteX1" fmla="*/ 8405739 w 10915650"/>
              <a:gd name="connsiteY1" fmla="*/ 0 h 5019822"/>
              <a:gd name="connsiteX2" fmla="*/ 10915650 w 10915650"/>
              <a:gd name="connsiteY2" fmla="*/ 2509911 h 5019822"/>
              <a:gd name="connsiteX3" fmla="*/ 8405739 w 10915650"/>
              <a:gd name="connsiteY3" fmla="*/ 5019822 h 5019822"/>
              <a:gd name="connsiteX4" fmla="*/ 0 w 10915650"/>
              <a:gd name="connsiteY4" fmla="*/ 5019822 h 5019822"/>
            </a:gdLst>
            <a:ahLst/>
            <a:cxnLst/>
            <a:rect l="l" t="t" r="r" b="b"/>
            <a:pathLst>
              <a:path w="10915650" h="5019822">
                <a:moveTo>
                  <a:pt x="0" y="0"/>
                </a:moveTo>
                <a:lnTo>
                  <a:pt x="8405739" y="0"/>
                </a:lnTo>
                <a:cubicBezTo>
                  <a:pt x="9791925" y="0"/>
                  <a:pt x="10915650" y="1123725"/>
                  <a:pt x="10915650" y="2509911"/>
                </a:cubicBezTo>
                <a:cubicBezTo>
                  <a:pt x="10915650" y="3896097"/>
                  <a:pt x="9791925" y="5019822"/>
                  <a:pt x="8405739" y="5019822"/>
                </a:cubicBezTo>
                <a:lnTo>
                  <a:pt x="0" y="5019822"/>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093362" y="988016"/>
            <a:ext cx="4950894" cy="495089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l="29489" t="22569" r="31344" b="7544"/>
          <a:stretch>
            <a:fillRect/>
          </a:stretch>
        </p:blipFill>
        <p:spPr>
          <a:xfrm>
            <a:off x="7326650" y="1221303"/>
            <a:ext cx="4484318" cy="4484319"/>
          </a:xfrm>
          <a:custGeom>
            <a:avLst/>
            <a:gdLst>
              <a:gd name="connsiteX0" fmla="*/ 2775284 w 5550569"/>
              <a:gd name="connsiteY0" fmla="*/ 0 h 5550570"/>
              <a:gd name="connsiteX1" fmla="*/ 5550569 w 5550569"/>
              <a:gd name="connsiteY1" fmla="*/ 2775285 h 5550570"/>
              <a:gd name="connsiteX2" fmla="*/ 2775284 w 5550569"/>
              <a:gd name="connsiteY2" fmla="*/ 5550570 h 5550570"/>
              <a:gd name="connsiteX3" fmla="*/ 0 w 5550569"/>
              <a:gd name="connsiteY3" fmla="*/ 2775285 h 5550570"/>
              <a:gd name="connsiteX4" fmla="*/ 2775284 w 5550569"/>
              <a:gd name="connsiteY4" fmla="*/ 0 h 5550570"/>
            </a:gdLst>
            <a:ahLst/>
            <a:cxnLst/>
            <a:rect l="l" t="t" r="r" b="b"/>
            <a:pathLst>
              <a:path w="5550569" h="5550570">
                <a:moveTo>
                  <a:pt x="2775284" y="0"/>
                </a:moveTo>
                <a:cubicBezTo>
                  <a:pt x="4308032" y="0"/>
                  <a:pt x="5550569" y="1242537"/>
                  <a:pt x="5550569" y="2775285"/>
                </a:cubicBezTo>
                <a:cubicBezTo>
                  <a:pt x="5550569" y="4308033"/>
                  <a:pt x="4308032" y="5550570"/>
                  <a:pt x="2775284" y="5550570"/>
                </a:cubicBezTo>
                <a:cubicBezTo>
                  <a:pt x="1242536" y="5550570"/>
                  <a:pt x="0" y="4308033"/>
                  <a:pt x="0" y="2775285"/>
                </a:cubicBezTo>
                <a:cubicBezTo>
                  <a:pt x="0" y="1242537"/>
                  <a:pt x="1242536" y="0"/>
                  <a:pt x="2775284" y="0"/>
                </a:cubicBezTo>
                <a:close/>
              </a:path>
            </a:pathLst>
          </a:custGeom>
          <a:noFill/>
          <a:ln>
            <a:noFill/>
          </a:ln>
        </p:spPr>
      </p:pic>
      <p:sp>
        <p:nvSpPr>
          <p:cNvPr id="6" name="标题 1"/>
          <p:cNvSpPr txBox="1"/>
          <p:nvPr/>
        </p:nvSpPr>
        <p:spPr>
          <a:xfrm>
            <a:off x="578698" y="1715912"/>
            <a:ext cx="6496389" cy="2363236"/>
          </a:xfrm>
          <a:prstGeom prst="rect">
            <a:avLst/>
          </a:prstGeom>
          <a:noFill/>
          <a:ln>
            <a:noFill/>
          </a:ln>
        </p:spPr>
        <p:txBody>
          <a:bodyPr vert="horz" wrap="square" lIns="0" tIns="0" rIns="0" bIns="0" rtlCol="0" anchor="ctr"/>
          <a:lstStyle/>
          <a:p>
            <a:pPr algn="l">
              <a:lnSpc>
                <a:spcPct val="130000"/>
              </a:lnSpc>
            </a:pPr>
            <a:r>
              <a:rPr kumimoji="1" lang="en-US" altLang="zh-CN" sz="4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谢谢大家</a:t>
            </a:r>
            <a:endParaRPr kumimoji="1" lang="zh-CN" altLang="en-US"/>
          </a:p>
        </p:txBody>
      </p:sp>
      <p:sp>
        <p:nvSpPr>
          <p:cNvPr id="7" name="标题 1"/>
          <p:cNvSpPr txBox="1"/>
          <p:nvPr/>
        </p:nvSpPr>
        <p:spPr>
          <a:xfrm>
            <a:off x="6320935" y="4869480"/>
            <a:ext cx="6495748" cy="2215991"/>
          </a:xfrm>
          <a:prstGeom prst="rect">
            <a:avLst/>
          </a:prstGeom>
          <a:noFill/>
          <a:ln>
            <a:noFill/>
          </a:ln>
        </p:spPr>
        <p:txBody>
          <a:bodyPr vert="horz" wrap="square" lIns="91440" tIns="45720" rIns="91440" bIns="45720" rtlCol="0" anchor="t"/>
          <a:lstStyle/>
          <a:p>
            <a:pPr algn="ctr">
              <a:lnSpc>
                <a:spcPct val="100000"/>
              </a:lnSpc>
            </a:pPr>
            <a:r>
              <a:rPr kumimoji="1" lang="en-US" altLang="zh-CN" sz="13800">
                <a:ln w="25400">
                  <a:solidFill>
                    <a:srgbClr val="000000">
                      <a:alpha val="100000"/>
                    </a:srgbClr>
                  </a:solidFill>
                </a:ln>
                <a:solidFill>
                  <a:srgbClr val="2CBC87">
                    <a:alpha val="10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
        <p:nvSpPr>
          <p:cNvPr id="8" name="标题 1"/>
          <p:cNvSpPr txBox="1"/>
          <p:nvPr/>
        </p:nvSpPr>
        <p:spPr>
          <a:xfrm>
            <a:off x="470974" y="537856"/>
            <a:ext cx="2819400" cy="845297"/>
          </a:xfrm>
          <a:prstGeom prst="roundRect">
            <a:avLst>
              <a:gd name="adj" fmla="val 50000"/>
            </a:avLst>
          </a:prstGeom>
          <a:solidFill>
            <a:schemeClr val="accent2"/>
          </a:solidFill>
          <a:ln w="1905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0009934" y="575020"/>
            <a:ext cx="1965960" cy="276999"/>
          </a:xfrm>
          <a:prstGeom prst="roundRect">
            <a:avLst>
              <a:gd name="adj" fmla="val 50000"/>
            </a:avLst>
          </a:prstGeom>
          <a:solidFill>
            <a:schemeClr val="accent1">
              <a:lumMod val="20000"/>
              <a:lumOff val="80000"/>
            </a:schemeClr>
          </a:solidFill>
          <a:ln w="6350" cap="flat">
            <a:solidFill>
              <a:schemeClr val="bg1"/>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11671522" y="650859"/>
            <a:ext cx="161504" cy="19415"/>
          </a:xfrm>
          <a:custGeom>
            <a:avLst/>
            <a:gdLst>
              <a:gd name="connsiteX0" fmla="*/ 9267 w 161504"/>
              <a:gd name="connsiteY0" fmla="*/ 19416 h 19415"/>
              <a:gd name="connsiteX1" fmla="*/ 152238 w 161504"/>
              <a:gd name="connsiteY1" fmla="*/ 19416 h 19415"/>
              <a:gd name="connsiteX2" fmla="*/ 152238 w 161504"/>
              <a:gd name="connsiteY2" fmla="*/ 0 h 19415"/>
              <a:gd name="connsiteX3" fmla="*/ 9267 w 161504"/>
              <a:gd name="connsiteY3" fmla="*/ 0 h 19415"/>
              <a:gd name="connsiteX4" fmla="*/ 9267 w 161504"/>
              <a:gd name="connsiteY4" fmla="*/ 19416 h 19415"/>
            </a:gdLst>
            <a:ahLst/>
            <a:cxnLst/>
            <a:rect l="l" t="t" r="r" b="b"/>
            <a:pathLst>
              <a:path w="161504" h="19415">
                <a:moveTo>
                  <a:pt x="9267" y="19416"/>
                </a:moveTo>
                <a:lnTo>
                  <a:pt x="152238" y="19416"/>
                </a:lnTo>
                <a:cubicBezTo>
                  <a:pt x="164593" y="19416"/>
                  <a:pt x="164593" y="0"/>
                  <a:pt x="152238" y="0"/>
                </a:cubicBezTo>
                <a:lnTo>
                  <a:pt x="9267" y="0"/>
                </a:lnTo>
                <a:cubicBezTo>
                  <a:pt x="-3089" y="0"/>
                  <a:pt x="-3089" y="19416"/>
                  <a:pt x="9267" y="19416"/>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a:off x="11672110" y="703811"/>
            <a:ext cx="125614" cy="19415"/>
          </a:xfrm>
          <a:custGeom>
            <a:avLst/>
            <a:gdLst>
              <a:gd name="connsiteX0" fmla="*/ 116348 w 125614"/>
              <a:gd name="connsiteY0" fmla="*/ 0 h 19415"/>
              <a:gd name="connsiteX1" fmla="*/ 9267 w 125614"/>
              <a:gd name="connsiteY1" fmla="*/ 0 h 19415"/>
              <a:gd name="connsiteX2" fmla="*/ 9267 w 125614"/>
              <a:gd name="connsiteY2" fmla="*/ 19416 h 19415"/>
              <a:gd name="connsiteX3" fmla="*/ 116348 w 125614"/>
              <a:gd name="connsiteY3" fmla="*/ 19416 h 19415"/>
              <a:gd name="connsiteX4" fmla="*/ 116348 w 125614"/>
              <a:gd name="connsiteY4" fmla="*/ 0 h 19415"/>
            </a:gdLst>
            <a:ahLst/>
            <a:cxnLst/>
            <a:rect l="l" t="t" r="r" b="b"/>
            <a:pathLst>
              <a:path w="125614" h="19415">
                <a:moveTo>
                  <a:pt x="116348" y="0"/>
                </a:moveTo>
                <a:lnTo>
                  <a:pt x="9267" y="0"/>
                </a:lnTo>
                <a:cubicBezTo>
                  <a:pt x="-3089" y="0"/>
                  <a:pt x="-3089" y="19416"/>
                  <a:pt x="9267" y="19416"/>
                </a:cubicBezTo>
                <a:lnTo>
                  <a:pt x="116348" y="19416"/>
                </a:lnTo>
                <a:cubicBezTo>
                  <a:pt x="128704" y="19416"/>
                  <a:pt x="128704" y="0"/>
                  <a:pt x="11634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11672110" y="756764"/>
            <a:ext cx="161504" cy="19415"/>
          </a:xfrm>
          <a:custGeom>
            <a:avLst/>
            <a:gdLst>
              <a:gd name="connsiteX0" fmla="*/ 152238 w 161504"/>
              <a:gd name="connsiteY0" fmla="*/ 0 h 19415"/>
              <a:gd name="connsiteX1" fmla="*/ 9267 w 161504"/>
              <a:gd name="connsiteY1" fmla="*/ 0 h 19415"/>
              <a:gd name="connsiteX2" fmla="*/ 9267 w 161504"/>
              <a:gd name="connsiteY2" fmla="*/ 19416 h 19415"/>
              <a:gd name="connsiteX3" fmla="*/ 152238 w 161504"/>
              <a:gd name="connsiteY3" fmla="*/ 19416 h 19415"/>
              <a:gd name="connsiteX4" fmla="*/ 152238 w 161504"/>
              <a:gd name="connsiteY4" fmla="*/ 0 h 19415"/>
            </a:gdLst>
            <a:ahLst/>
            <a:cxnLst/>
            <a:rect l="l" t="t" r="r" b="b"/>
            <a:pathLst>
              <a:path w="161504" h="19415">
                <a:moveTo>
                  <a:pt x="152238" y="0"/>
                </a:moveTo>
                <a:lnTo>
                  <a:pt x="9267" y="0"/>
                </a:lnTo>
                <a:cubicBezTo>
                  <a:pt x="-3089" y="0"/>
                  <a:pt x="-3089" y="19416"/>
                  <a:pt x="9267" y="19416"/>
                </a:cubicBezTo>
                <a:lnTo>
                  <a:pt x="152238" y="19416"/>
                </a:lnTo>
                <a:cubicBezTo>
                  <a:pt x="164593" y="19416"/>
                  <a:pt x="164593" y="0"/>
                  <a:pt x="15223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1402277" y="648632"/>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10024524" y="604054"/>
            <a:ext cx="1406506" cy="218930"/>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PowerPoint design</a:t>
            </a:r>
            <a:endParaRPr kumimoji="1" lang="zh-CN" altLang="en-US"/>
          </a:p>
        </p:txBody>
      </p:sp>
      <p:sp>
        <p:nvSpPr>
          <p:cNvPr id="16" name="标题 1"/>
          <p:cNvSpPr txBox="1"/>
          <p:nvPr/>
        </p:nvSpPr>
        <p:spPr>
          <a:xfrm>
            <a:off x="509900" y="4361237"/>
            <a:ext cx="5499996" cy="473028"/>
          </a:xfrm>
          <a:prstGeom prst="roundRect">
            <a:avLst>
              <a:gd name="adj" fmla="val 50000"/>
            </a:avLst>
          </a:prstGeom>
          <a:gradFill>
            <a:gsLst>
              <a:gs pos="0">
                <a:schemeClr val="accent2"/>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684093" y="4403468"/>
            <a:ext cx="4674801" cy="351699"/>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
        <p:nvSpPr>
          <p:cNvPr id="18" name="标题 1"/>
          <p:cNvSpPr txBox="1"/>
          <p:nvPr/>
        </p:nvSpPr>
        <p:spPr>
          <a:xfrm rot="5400000">
            <a:off x="1035060" y="4255458"/>
            <a:ext cx="219781" cy="687763"/>
          </a:xfrm>
          <a:custGeom>
            <a:avLst/>
            <a:gdLst>
              <a:gd name="connsiteX0" fmla="*/ 1 w 219781"/>
              <a:gd name="connsiteY0" fmla="*/ 189466 h 687763"/>
              <a:gd name="connsiteX1" fmla="*/ 109891 w 219781"/>
              <a:gd name="connsiteY1" fmla="*/ 0 h 687763"/>
              <a:gd name="connsiteX2" fmla="*/ 219781 w 219781"/>
              <a:gd name="connsiteY2" fmla="*/ 189466 h 687763"/>
              <a:gd name="connsiteX3" fmla="*/ 0 w 219781"/>
              <a:gd name="connsiteY3" fmla="*/ 438614 h 687763"/>
              <a:gd name="connsiteX4" fmla="*/ 109890 w 219781"/>
              <a:gd name="connsiteY4" fmla="*/ 249148 h 687763"/>
              <a:gd name="connsiteX5" fmla="*/ 219780 w 219781"/>
              <a:gd name="connsiteY5" fmla="*/ 438614 h 687763"/>
              <a:gd name="connsiteX6" fmla="*/ 0 w 219781"/>
              <a:gd name="connsiteY6" fmla="*/ 687763 h 687763"/>
              <a:gd name="connsiteX7" fmla="*/ 109890 w 219781"/>
              <a:gd name="connsiteY7" fmla="*/ 498297 h 687763"/>
              <a:gd name="connsiteX8" fmla="*/ 219780 w 219781"/>
              <a:gd name="connsiteY8" fmla="*/ 687763 h 687763"/>
            </a:gdLst>
            <a:ahLst/>
            <a:cxnLst/>
            <a:rect l="l" t="t" r="r" b="b"/>
            <a:pathLst>
              <a:path w="219781" h="687763">
                <a:moveTo>
                  <a:pt x="1" y="189466"/>
                </a:moveTo>
                <a:lnTo>
                  <a:pt x="109891" y="0"/>
                </a:lnTo>
                <a:lnTo>
                  <a:pt x="219781" y="189466"/>
                </a:lnTo>
                <a:close/>
                <a:moveTo>
                  <a:pt x="0" y="438614"/>
                </a:moveTo>
                <a:lnTo>
                  <a:pt x="109890" y="249148"/>
                </a:lnTo>
                <a:lnTo>
                  <a:pt x="219780" y="438614"/>
                </a:lnTo>
                <a:close/>
                <a:moveTo>
                  <a:pt x="0" y="687763"/>
                </a:moveTo>
                <a:lnTo>
                  <a:pt x="109890" y="498297"/>
                </a:lnTo>
                <a:lnTo>
                  <a:pt x="219780" y="687763"/>
                </a:lnTo>
                <a:close/>
              </a:path>
            </a:pathLst>
          </a:cu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29689" y="5052735"/>
            <a:ext cx="2259386" cy="443607"/>
          </a:xfrm>
          <a:prstGeom prst="roundRect">
            <a:avLst>
              <a:gd name="adj" fmla="val 50000"/>
            </a:avLst>
          </a:prstGeom>
          <a:solidFill>
            <a:schemeClr val="bg1"/>
          </a:solidFill>
          <a:ln w="12700" cap="flat">
            <a:solidFill>
              <a:schemeClr val="accent1">
                <a:lumMod val="75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984313" y="5065435"/>
            <a:ext cx="1804762" cy="426287"/>
          </a:xfrm>
          <a:prstGeom prst="rect">
            <a:avLst/>
          </a:prstGeom>
          <a:noFill/>
          <a:ln>
            <a:noFill/>
          </a:ln>
        </p:spPr>
        <p:txBody>
          <a:bodyPr vert="horz" wrap="square" lIns="91440" tIns="45720" rIns="91440" bIns="45720" rtlCol="0" anchor="ctr"/>
          <a:lstStyle/>
          <a:p>
            <a:pPr algn="l">
              <a:lnSpc>
                <a:spcPct val="110000"/>
              </a:lnSpc>
            </a:pPr>
            <a:r>
              <a:rPr kumimoji="1" lang="en-US" altLang="zh-CN" sz="16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主讲人：</a:t>
            </a:r>
            <a:r>
              <a:rPr kumimoji="1" lang="zh-CN" altLang="en-US" sz="16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周欣怡</a:t>
            </a:r>
          </a:p>
        </p:txBody>
      </p:sp>
      <p:sp>
        <p:nvSpPr>
          <p:cNvPr id="21" name="标题 1"/>
          <p:cNvSpPr txBox="1"/>
          <p:nvPr/>
        </p:nvSpPr>
        <p:spPr>
          <a:xfrm>
            <a:off x="3388434" y="5052735"/>
            <a:ext cx="2259386" cy="443607"/>
          </a:xfrm>
          <a:prstGeom prst="roundRect">
            <a:avLst>
              <a:gd name="adj" fmla="val 50000"/>
            </a:avLst>
          </a:pr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3843058" y="5065435"/>
            <a:ext cx="1804762" cy="426287"/>
          </a:xfrm>
          <a:prstGeom prst="rect">
            <a:avLst/>
          </a:prstGeom>
          <a:noFill/>
          <a:ln>
            <a:noFill/>
          </a:ln>
        </p:spPr>
        <p:txBody>
          <a:bodyPr vert="horz" wrap="square" lIns="91440" tIns="45720" rIns="91440" bIns="45720" rtlCol="0" anchor="ctr"/>
          <a:lstStyle/>
          <a:p>
            <a:pPr algn="l">
              <a:lnSpc>
                <a:spcPct val="110000"/>
              </a:lnSpc>
            </a:pPr>
            <a:r>
              <a:rPr kumimoji="1" lang="en-US" altLang="zh-CN" sz="1600">
                <a:ln w="12700">
                  <a:noFill/>
                </a:ln>
                <a:solidFill>
                  <a:srgbClr val="2CBC87">
                    <a:alpha val="100000"/>
                  </a:srgbClr>
                </a:solidFill>
                <a:latin typeface="OPPOSans R" panose="00020600040101010101" charset="-122"/>
                <a:ea typeface="OPPOSans R" panose="00020600040101010101" charset="-122"/>
                <a:cs typeface="OPPOSans R" panose="00020600040101010101" charset="-122"/>
              </a:rPr>
              <a:t>时间：2025.1</a:t>
            </a:r>
            <a:endParaRPr kumimoji="1" lang="zh-CN" altLang="en-US"/>
          </a:p>
        </p:txBody>
      </p:sp>
      <p:sp>
        <p:nvSpPr>
          <p:cNvPr id="23" name="标题 1"/>
          <p:cNvSpPr txBox="1"/>
          <p:nvPr/>
        </p:nvSpPr>
        <p:spPr>
          <a:xfrm>
            <a:off x="3330244" y="5033943"/>
            <a:ext cx="476775" cy="476775"/>
          </a:xfrm>
          <a:prstGeom prst="roundRect">
            <a:avLst>
              <a:gd name="adj" fmla="val 50000"/>
            </a:avLst>
          </a:prstGeom>
          <a:solidFill>
            <a:schemeClr val="accent2"/>
          </a:solidFill>
          <a:ln w="12700" cap="flat">
            <a:solidFill>
              <a:schemeClr val="bg1"/>
            </a:solidFill>
            <a:miter/>
          </a:ln>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3449594" y="5157133"/>
            <a:ext cx="238075" cy="230395"/>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495569" y="5033943"/>
            <a:ext cx="476775" cy="476775"/>
          </a:xfrm>
          <a:prstGeom prst="roundRect">
            <a:avLst>
              <a:gd name="adj" fmla="val 50000"/>
            </a:avLst>
          </a:prstGeom>
          <a:solidFill>
            <a:schemeClr val="accent1"/>
          </a:solidFill>
          <a:ln w="12700" cap="flat">
            <a:solidFill>
              <a:schemeClr val="bg1"/>
            </a:solidFill>
            <a:miter/>
          </a:ln>
          <a:effectLst/>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627611" y="5157133"/>
            <a:ext cx="212691" cy="230395"/>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a:off x="4196011" y="508247"/>
            <a:ext cx="3799977" cy="343772"/>
          </a:xfrm>
          <a:prstGeom prst="roundRect">
            <a:avLst>
              <a:gd name="adj" fmla="val 50000"/>
            </a:avLst>
          </a:prstGeom>
          <a:gradFill>
            <a:gsLst>
              <a:gs pos="0">
                <a:schemeClr val="accent2"/>
              </a:gs>
              <a:gs pos="9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46079" y="6170512"/>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3554519" y="6434201"/>
            <a:ext cx="2414061" cy="220198"/>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6538654" y="237764"/>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5968580" y="4542948"/>
            <a:ext cx="1855438" cy="169243"/>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4503456" y="1715912"/>
            <a:ext cx="1855438" cy="169243"/>
          </a:xfrm>
          <a:prstGeom prst="roundRect">
            <a:avLst>
              <a:gd name="adj" fmla="val 50000"/>
            </a:avLst>
          </a:prstGeom>
          <a:gradFill>
            <a:gsLst>
              <a:gs pos="100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30000"/>
          </a:blip>
          <a:srcRect/>
          <a:stretch>
            <a:fillRect/>
          </a:stretch>
        </p:blipFill>
        <p:spPr>
          <a:xfrm>
            <a:off x="0" y="12560"/>
            <a:ext cx="12192000" cy="6832879"/>
          </a:xfrm>
          <a:prstGeom prst="rect">
            <a:avLst/>
          </a:prstGeom>
          <a:noFill/>
          <a:ln>
            <a:noFill/>
          </a:ln>
        </p:spPr>
      </p:pic>
      <p:sp>
        <p:nvSpPr>
          <p:cNvPr id="3" name="标题 1"/>
          <p:cNvSpPr txBox="1"/>
          <p:nvPr/>
        </p:nvSpPr>
        <p:spPr>
          <a:xfrm>
            <a:off x="0" y="953552"/>
            <a:ext cx="10915650" cy="5019822"/>
          </a:xfrm>
          <a:custGeom>
            <a:avLst/>
            <a:gdLst>
              <a:gd name="connsiteX0" fmla="*/ 0 w 10915650"/>
              <a:gd name="connsiteY0" fmla="*/ 0 h 5019822"/>
              <a:gd name="connsiteX1" fmla="*/ 8405739 w 10915650"/>
              <a:gd name="connsiteY1" fmla="*/ 0 h 5019822"/>
              <a:gd name="connsiteX2" fmla="*/ 10915650 w 10915650"/>
              <a:gd name="connsiteY2" fmla="*/ 2509911 h 5019822"/>
              <a:gd name="connsiteX3" fmla="*/ 8405739 w 10915650"/>
              <a:gd name="connsiteY3" fmla="*/ 5019822 h 5019822"/>
              <a:gd name="connsiteX4" fmla="*/ 0 w 10915650"/>
              <a:gd name="connsiteY4" fmla="*/ 5019822 h 5019822"/>
            </a:gdLst>
            <a:ahLst/>
            <a:cxnLst/>
            <a:rect l="l" t="t" r="r" b="b"/>
            <a:pathLst>
              <a:path w="10915650" h="5019822">
                <a:moveTo>
                  <a:pt x="0" y="0"/>
                </a:moveTo>
                <a:lnTo>
                  <a:pt x="8405739" y="0"/>
                </a:lnTo>
                <a:cubicBezTo>
                  <a:pt x="9791925" y="0"/>
                  <a:pt x="10915650" y="1123725"/>
                  <a:pt x="10915650" y="2509911"/>
                </a:cubicBezTo>
                <a:cubicBezTo>
                  <a:pt x="10915650" y="3896097"/>
                  <a:pt x="9791925" y="5019822"/>
                  <a:pt x="8405739" y="5019822"/>
                </a:cubicBezTo>
                <a:lnTo>
                  <a:pt x="0" y="5019822"/>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093362" y="988016"/>
            <a:ext cx="4950894" cy="495089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l="29489" t="22569" r="31344" b="7544"/>
          <a:stretch>
            <a:fillRect/>
          </a:stretch>
        </p:blipFill>
        <p:spPr>
          <a:xfrm>
            <a:off x="7326650" y="1221303"/>
            <a:ext cx="4484318" cy="4484319"/>
          </a:xfrm>
          <a:custGeom>
            <a:avLst/>
            <a:gdLst>
              <a:gd name="connsiteX0" fmla="*/ 2775284 w 5550569"/>
              <a:gd name="connsiteY0" fmla="*/ 0 h 5550570"/>
              <a:gd name="connsiteX1" fmla="*/ 5550569 w 5550569"/>
              <a:gd name="connsiteY1" fmla="*/ 2775285 h 5550570"/>
              <a:gd name="connsiteX2" fmla="*/ 2775284 w 5550569"/>
              <a:gd name="connsiteY2" fmla="*/ 5550570 h 5550570"/>
              <a:gd name="connsiteX3" fmla="*/ 0 w 5550569"/>
              <a:gd name="connsiteY3" fmla="*/ 2775285 h 5550570"/>
              <a:gd name="connsiteX4" fmla="*/ 2775284 w 5550569"/>
              <a:gd name="connsiteY4" fmla="*/ 0 h 5550570"/>
            </a:gdLst>
            <a:ahLst/>
            <a:cxnLst/>
            <a:rect l="l" t="t" r="r" b="b"/>
            <a:pathLst>
              <a:path w="5550569" h="5550570">
                <a:moveTo>
                  <a:pt x="2775284" y="0"/>
                </a:moveTo>
                <a:cubicBezTo>
                  <a:pt x="4308032" y="0"/>
                  <a:pt x="5550569" y="1242537"/>
                  <a:pt x="5550569" y="2775285"/>
                </a:cubicBezTo>
                <a:cubicBezTo>
                  <a:pt x="5550569" y="4308033"/>
                  <a:pt x="4308032" y="5550570"/>
                  <a:pt x="2775284" y="5550570"/>
                </a:cubicBezTo>
                <a:cubicBezTo>
                  <a:pt x="1242536" y="5550570"/>
                  <a:pt x="0" y="4308033"/>
                  <a:pt x="0" y="2775285"/>
                </a:cubicBezTo>
                <a:cubicBezTo>
                  <a:pt x="0" y="1242537"/>
                  <a:pt x="1242536" y="0"/>
                  <a:pt x="2775284" y="0"/>
                </a:cubicBezTo>
                <a:close/>
              </a:path>
            </a:pathLst>
          </a:custGeom>
          <a:noFill/>
          <a:ln>
            <a:noFill/>
          </a:ln>
        </p:spPr>
      </p:pic>
      <p:sp>
        <p:nvSpPr>
          <p:cNvPr id="6" name="标题 1"/>
          <p:cNvSpPr txBox="1"/>
          <p:nvPr/>
        </p:nvSpPr>
        <p:spPr>
          <a:xfrm>
            <a:off x="6320935" y="4869480"/>
            <a:ext cx="5871065" cy="2215991"/>
          </a:xfrm>
          <a:prstGeom prst="rect">
            <a:avLst/>
          </a:prstGeom>
          <a:noFill/>
          <a:ln>
            <a:noFill/>
          </a:ln>
        </p:spPr>
        <p:txBody>
          <a:bodyPr vert="horz" wrap="square" lIns="91440" tIns="45720" rIns="91440" bIns="45720" rtlCol="0" anchor="t"/>
          <a:lstStyle/>
          <a:p>
            <a:pPr algn="ctr">
              <a:lnSpc>
                <a:spcPct val="100000"/>
              </a:lnSpc>
            </a:pPr>
            <a:r>
              <a:rPr kumimoji="1" lang="en-US" altLang="zh-CN" sz="13800">
                <a:ln w="25400">
                  <a:solidFill>
                    <a:srgbClr val="000000">
                      <a:alpha val="100000"/>
                    </a:srgbClr>
                  </a:solidFill>
                </a:ln>
                <a:solidFill>
                  <a:srgbClr val="2CBC87">
                    <a:alpha val="10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
        <p:nvSpPr>
          <p:cNvPr id="7" name="标题 1"/>
          <p:cNvSpPr txBox="1"/>
          <p:nvPr/>
        </p:nvSpPr>
        <p:spPr>
          <a:xfrm>
            <a:off x="470974" y="537856"/>
            <a:ext cx="2819400" cy="845297"/>
          </a:xfrm>
          <a:prstGeom prst="roundRect">
            <a:avLst>
              <a:gd name="adj" fmla="val 50000"/>
            </a:avLst>
          </a:prstGeom>
          <a:solidFill>
            <a:schemeClr val="accent2"/>
          </a:solidFill>
          <a:ln w="1905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09262" y="3250120"/>
            <a:ext cx="5499996" cy="1745412"/>
          </a:xfrm>
          <a:prstGeom prst="rect">
            <a:avLst/>
          </a:prstGeom>
          <a:noFill/>
          <a:ln>
            <a:noFill/>
          </a:ln>
        </p:spPr>
        <p:txBody>
          <a:bodyPr vert="horz" wrap="square" lIns="0" tIns="0" rIns="0" bIns="0" rtlCol="0" anchor="ctr"/>
          <a:lstStyle/>
          <a:p>
            <a:pPr algn="ctr">
              <a:lnSpc>
                <a:spcPct val="110000"/>
              </a:lnSpc>
            </a:pPr>
            <a:r>
              <a:rPr kumimoji="1" lang="en-US" altLang="zh-CN" sz="4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引言</a:t>
            </a:r>
            <a:endParaRPr kumimoji="1" lang="zh-CN" altLang="en-US"/>
          </a:p>
        </p:txBody>
      </p:sp>
      <p:sp>
        <p:nvSpPr>
          <p:cNvPr id="10" name="标题 1"/>
          <p:cNvSpPr txBox="1"/>
          <p:nvPr/>
        </p:nvSpPr>
        <p:spPr>
          <a:xfrm>
            <a:off x="10009934" y="575020"/>
            <a:ext cx="1965960" cy="276999"/>
          </a:xfrm>
          <a:prstGeom prst="roundRect">
            <a:avLst>
              <a:gd name="adj" fmla="val 50000"/>
            </a:avLst>
          </a:prstGeom>
          <a:solidFill>
            <a:schemeClr val="accent1">
              <a:lumMod val="20000"/>
              <a:lumOff val="80000"/>
            </a:schemeClr>
          </a:solidFill>
          <a:ln w="6350" cap="flat">
            <a:solidFill>
              <a:schemeClr val="bg1"/>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11671522" y="650859"/>
            <a:ext cx="161504" cy="19415"/>
          </a:xfrm>
          <a:custGeom>
            <a:avLst/>
            <a:gdLst>
              <a:gd name="connsiteX0" fmla="*/ 9267 w 161504"/>
              <a:gd name="connsiteY0" fmla="*/ 19416 h 19415"/>
              <a:gd name="connsiteX1" fmla="*/ 152238 w 161504"/>
              <a:gd name="connsiteY1" fmla="*/ 19416 h 19415"/>
              <a:gd name="connsiteX2" fmla="*/ 152238 w 161504"/>
              <a:gd name="connsiteY2" fmla="*/ 0 h 19415"/>
              <a:gd name="connsiteX3" fmla="*/ 9267 w 161504"/>
              <a:gd name="connsiteY3" fmla="*/ 0 h 19415"/>
              <a:gd name="connsiteX4" fmla="*/ 9267 w 161504"/>
              <a:gd name="connsiteY4" fmla="*/ 19416 h 19415"/>
            </a:gdLst>
            <a:ahLst/>
            <a:cxnLst/>
            <a:rect l="l" t="t" r="r" b="b"/>
            <a:pathLst>
              <a:path w="161504" h="19415">
                <a:moveTo>
                  <a:pt x="9267" y="19416"/>
                </a:moveTo>
                <a:lnTo>
                  <a:pt x="152238" y="19416"/>
                </a:lnTo>
                <a:cubicBezTo>
                  <a:pt x="164593" y="19416"/>
                  <a:pt x="164593" y="0"/>
                  <a:pt x="152238" y="0"/>
                </a:cubicBezTo>
                <a:lnTo>
                  <a:pt x="9267" y="0"/>
                </a:lnTo>
                <a:cubicBezTo>
                  <a:pt x="-3089" y="0"/>
                  <a:pt x="-3089" y="19416"/>
                  <a:pt x="9267" y="19416"/>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a:off x="11672110" y="703811"/>
            <a:ext cx="125614" cy="19415"/>
          </a:xfrm>
          <a:custGeom>
            <a:avLst/>
            <a:gdLst>
              <a:gd name="connsiteX0" fmla="*/ 116348 w 125614"/>
              <a:gd name="connsiteY0" fmla="*/ 0 h 19415"/>
              <a:gd name="connsiteX1" fmla="*/ 9267 w 125614"/>
              <a:gd name="connsiteY1" fmla="*/ 0 h 19415"/>
              <a:gd name="connsiteX2" fmla="*/ 9267 w 125614"/>
              <a:gd name="connsiteY2" fmla="*/ 19416 h 19415"/>
              <a:gd name="connsiteX3" fmla="*/ 116348 w 125614"/>
              <a:gd name="connsiteY3" fmla="*/ 19416 h 19415"/>
              <a:gd name="connsiteX4" fmla="*/ 116348 w 125614"/>
              <a:gd name="connsiteY4" fmla="*/ 0 h 19415"/>
            </a:gdLst>
            <a:ahLst/>
            <a:cxnLst/>
            <a:rect l="l" t="t" r="r" b="b"/>
            <a:pathLst>
              <a:path w="125614" h="19415">
                <a:moveTo>
                  <a:pt x="116348" y="0"/>
                </a:moveTo>
                <a:lnTo>
                  <a:pt x="9267" y="0"/>
                </a:lnTo>
                <a:cubicBezTo>
                  <a:pt x="-3089" y="0"/>
                  <a:pt x="-3089" y="19416"/>
                  <a:pt x="9267" y="19416"/>
                </a:cubicBezTo>
                <a:lnTo>
                  <a:pt x="116348" y="19416"/>
                </a:lnTo>
                <a:cubicBezTo>
                  <a:pt x="128704" y="19416"/>
                  <a:pt x="128704" y="0"/>
                  <a:pt x="11634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11672110" y="756764"/>
            <a:ext cx="161504" cy="19415"/>
          </a:xfrm>
          <a:custGeom>
            <a:avLst/>
            <a:gdLst>
              <a:gd name="connsiteX0" fmla="*/ 152238 w 161504"/>
              <a:gd name="connsiteY0" fmla="*/ 0 h 19415"/>
              <a:gd name="connsiteX1" fmla="*/ 9267 w 161504"/>
              <a:gd name="connsiteY1" fmla="*/ 0 h 19415"/>
              <a:gd name="connsiteX2" fmla="*/ 9267 w 161504"/>
              <a:gd name="connsiteY2" fmla="*/ 19416 h 19415"/>
              <a:gd name="connsiteX3" fmla="*/ 152238 w 161504"/>
              <a:gd name="connsiteY3" fmla="*/ 19416 h 19415"/>
              <a:gd name="connsiteX4" fmla="*/ 152238 w 161504"/>
              <a:gd name="connsiteY4" fmla="*/ 0 h 19415"/>
            </a:gdLst>
            <a:ahLst/>
            <a:cxnLst/>
            <a:rect l="l" t="t" r="r" b="b"/>
            <a:pathLst>
              <a:path w="161504" h="19415">
                <a:moveTo>
                  <a:pt x="152238" y="0"/>
                </a:moveTo>
                <a:lnTo>
                  <a:pt x="9267" y="0"/>
                </a:lnTo>
                <a:cubicBezTo>
                  <a:pt x="-3089" y="0"/>
                  <a:pt x="-3089" y="19416"/>
                  <a:pt x="9267" y="19416"/>
                </a:cubicBezTo>
                <a:lnTo>
                  <a:pt x="152238" y="19416"/>
                </a:lnTo>
                <a:cubicBezTo>
                  <a:pt x="164593" y="19416"/>
                  <a:pt x="164593" y="0"/>
                  <a:pt x="15223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1402277" y="648632"/>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10024524" y="604054"/>
            <a:ext cx="1406506" cy="218930"/>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PowerPoint design</a:t>
            </a:r>
            <a:endParaRPr kumimoji="1" lang="zh-CN" altLang="en-US"/>
          </a:p>
        </p:txBody>
      </p:sp>
      <p:sp>
        <p:nvSpPr>
          <p:cNvPr id="16" name="标题 1"/>
          <p:cNvSpPr txBox="1"/>
          <p:nvPr/>
        </p:nvSpPr>
        <p:spPr>
          <a:xfrm>
            <a:off x="640616" y="5057244"/>
            <a:ext cx="5499996" cy="473028"/>
          </a:xfrm>
          <a:prstGeom prst="roundRect">
            <a:avLst>
              <a:gd name="adj" fmla="val 50000"/>
            </a:avLst>
          </a:prstGeom>
          <a:gradFill>
            <a:gsLst>
              <a:gs pos="0">
                <a:schemeClr val="accent2"/>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814809" y="5072179"/>
            <a:ext cx="4325803" cy="458093"/>
          </a:xfrm>
          <a:prstGeom prst="rect">
            <a:avLst/>
          </a:prstGeom>
          <a:noFill/>
          <a:ln>
            <a:noFill/>
          </a:ln>
        </p:spPr>
        <p:txBody>
          <a:bodyPr vert="horz" wrap="square" lIns="0" tIns="0" rIns="0" bIns="0" rtlCol="0" anchor="ctr"/>
          <a:lstStyle/>
          <a:p>
            <a:pPr algn="l">
              <a:lnSpc>
                <a:spcPct val="15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
        <p:nvSpPr>
          <p:cNvPr id="18" name="标题 1"/>
          <p:cNvSpPr txBox="1"/>
          <p:nvPr/>
        </p:nvSpPr>
        <p:spPr>
          <a:xfrm rot="5400000">
            <a:off x="916627"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a:off x="1165776"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414924" y="5200614"/>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196011" y="508247"/>
            <a:ext cx="3799977" cy="343772"/>
          </a:xfrm>
          <a:prstGeom prst="roundRect">
            <a:avLst>
              <a:gd name="adj" fmla="val 50000"/>
            </a:avLst>
          </a:prstGeom>
          <a:gradFill>
            <a:gsLst>
              <a:gs pos="0">
                <a:schemeClr val="accent2"/>
              </a:gs>
              <a:gs pos="9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246079" y="6170512"/>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554519" y="6434201"/>
            <a:ext cx="2414061" cy="220198"/>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538654" y="237764"/>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968580" y="4542948"/>
            <a:ext cx="1855438" cy="169243"/>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503456" y="1715912"/>
            <a:ext cx="1855438" cy="169243"/>
          </a:xfrm>
          <a:prstGeom prst="roundRect">
            <a:avLst>
              <a:gd name="adj" fmla="val 50000"/>
            </a:avLst>
          </a:prstGeom>
          <a:gradFill>
            <a:gsLst>
              <a:gs pos="100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2777826" y="2021516"/>
            <a:ext cx="1162869" cy="1162869"/>
          </a:xfrm>
          <a:prstGeom prst="round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777826" y="1148293"/>
            <a:ext cx="1162869" cy="1868548"/>
          </a:xfrm>
          <a:prstGeom prst="rect">
            <a:avLst/>
          </a:prstGeom>
          <a:noFill/>
          <a:ln>
            <a:noFill/>
          </a:ln>
        </p:spPr>
        <p:txBody>
          <a:bodyPr vert="horz" wrap="square" lIns="0" tIns="0" rIns="0" bIns="0" rtlCol="0" anchor="b"/>
          <a:lstStyle/>
          <a:p>
            <a:pPr algn="ctr">
              <a:lnSpc>
                <a:spcPct val="110000"/>
              </a:lnSpc>
            </a:pPr>
            <a:r>
              <a:rPr kumimoji="1" lang="en-US" altLang="zh-CN" sz="6000">
                <a:ln w="12700">
                  <a:noFill/>
                </a:ln>
                <a:solidFill>
                  <a:srgbClr val="399CAA">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7025822" y="1358536"/>
            <a:ext cx="3378925" cy="2281647"/>
          </a:xfrm>
          <a:prstGeom prst="roundRect">
            <a:avLst>
              <a:gd name="adj" fmla="val 5119"/>
            </a:avLst>
          </a:prstGeom>
          <a:gradFill>
            <a:gsLst>
              <a:gs pos="0">
                <a:schemeClr val="accent1">
                  <a:lumMod val="60000"/>
                  <a:lumOff val="40000"/>
                </a:schemeClr>
              </a:gs>
              <a:gs pos="8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1774554" y="1358536"/>
            <a:ext cx="3378925" cy="2281647"/>
          </a:xfrm>
          <a:prstGeom prst="roundRect">
            <a:avLst>
              <a:gd name="adj" fmla="val 5119"/>
            </a:avLst>
          </a:prstGeom>
          <a:gradFill>
            <a:gsLst>
              <a:gs pos="0">
                <a:schemeClr val="accent1">
                  <a:lumMod val="60000"/>
                  <a:lumOff val="40000"/>
                </a:schemeClr>
              </a:gs>
              <a:gs pos="8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a:off x="2410892" y="3902800"/>
            <a:ext cx="1322746" cy="430531"/>
          </a:xfrm>
          <a:prstGeom prst="roundRect">
            <a:avLst>
              <a:gd name="adj" fmla="val 50000"/>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4"/>
            </p:custDataLst>
          </p:nvPr>
        </p:nvSpPr>
        <p:spPr>
          <a:xfrm>
            <a:off x="3194394" y="3902800"/>
            <a:ext cx="1322746" cy="430531"/>
          </a:xfrm>
          <a:prstGeom prst="roundRect">
            <a:avLst>
              <a:gd name="adj" fmla="val 50000"/>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5"/>
            </p:custDataLst>
          </p:nvPr>
        </p:nvSpPr>
        <p:spPr>
          <a:xfrm>
            <a:off x="1268110" y="4495216"/>
            <a:ext cx="4391812" cy="1516963"/>
          </a:xfrm>
          <a:prstGeom prst="rect">
            <a:avLst/>
          </a:prstGeom>
          <a:noFill/>
          <a:ln>
            <a:noFill/>
          </a:ln>
        </p:spPr>
        <p:txBody>
          <a:bodyPr vert="horz" wrap="square" lIns="0" tIns="0" rIns="0" bIns="0" rtlCol="0" anchor="t"/>
          <a:lstStyle/>
          <a:p>
            <a:pPr algn="l">
              <a:lnSpc>
                <a:spcPct val="150000"/>
              </a:lnSpc>
              <a:buClrTx/>
              <a:buSzTx/>
              <a:buFontTx/>
            </a:pPr>
            <a:r>
              <a:rPr kumimoji="1" lang="en-US" altLang="zh-CN" sz="18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上海市作为国际化大都市，公园绿地是城市生态环境和居民生活质量的重要指标。</a:t>
            </a:r>
          </a:p>
        </p:txBody>
      </p:sp>
      <p:sp>
        <p:nvSpPr>
          <p:cNvPr id="9" name="标题 1"/>
          <p:cNvSpPr txBox="1"/>
          <p:nvPr>
            <p:custDataLst>
              <p:tags r:id="rId6"/>
            </p:custDataLst>
          </p:nvPr>
        </p:nvSpPr>
        <p:spPr>
          <a:xfrm>
            <a:off x="2802644" y="3889465"/>
            <a:ext cx="1322746" cy="457200"/>
          </a:xfrm>
          <a:prstGeom prst="roundRect">
            <a:avLst>
              <a:gd name="adj" fmla="val 50000"/>
            </a:avLst>
          </a:prstGeom>
          <a:gradFill>
            <a:gsLst>
              <a:gs pos="0">
                <a:schemeClr val="accent1">
                  <a:lumMod val="60000"/>
                  <a:lumOff val="40000"/>
                </a:schemeClr>
              </a:gs>
              <a:gs pos="8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7"/>
            </p:custDataLst>
          </p:nvPr>
        </p:nvSpPr>
        <p:spPr>
          <a:xfrm>
            <a:off x="2934367" y="3908697"/>
            <a:ext cx="1059300" cy="418011"/>
          </a:xfrm>
          <a:prstGeom prst="rect">
            <a:avLst/>
          </a:prstGeom>
          <a:noFill/>
          <a:ln>
            <a:noFill/>
          </a:ln>
        </p:spPr>
        <p:txBody>
          <a:bodyPr vert="horz" wrap="square" lIns="0" tIns="0" rIns="0" bIns="0" rtlCol="0" anchor="ctr"/>
          <a:lstStyle/>
          <a:p>
            <a:pPr algn="ctr">
              <a:lnSpc>
                <a:spcPct val="150000"/>
              </a:lnSpc>
            </a:pPr>
            <a:r>
              <a:rPr kumimoji="1" lang="en-US" altLang="zh-CN" sz="18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01</a:t>
            </a:r>
            <a:endParaRPr kumimoji="1" lang="zh-CN" altLang="en-US"/>
          </a:p>
        </p:txBody>
      </p:sp>
      <p:sp>
        <p:nvSpPr>
          <p:cNvPr id="11" name="标题 1"/>
          <p:cNvSpPr txBox="1"/>
          <p:nvPr>
            <p:custDataLst>
              <p:tags r:id="rId8"/>
            </p:custDataLst>
          </p:nvPr>
        </p:nvSpPr>
        <p:spPr>
          <a:xfrm>
            <a:off x="7662160" y="3902800"/>
            <a:ext cx="1322746" cy="430531"/>
          </a:xfrm>
          <a:prstGeom prst="roundRect">
            <a:avLst>
              <a:gd name="adj" fmla="val 50000"/>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9"/>
            </p:custDataLst>
          </p:nvPr>
        </p:nvSpPr>
        <p:spPr>
          <a:xfrm>
            <a:off x="8445662" y="3902800"/>
            <a:ext cx="1322746" cy="430531"/>
          </a:xfrm>
          <a:prstGeom prst="roundRect">
            <a:avLst>
              <a:gd name="adj" fmla="val 50000"/>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custDataLst>
              <p:tags r:id="rId10"/>
            </p:custDataLst>
          </p:nvPr>
        </p:nvSpPr>
        <p:spPr>
          <a:xfrm>
            <a:off x="6519378" y="4495216"/>
            <a:ext cx="4391812" cy="1516963"/>
          </a:xfrm>
          <a:prstGeom prst="rect">
            <a:avLst/>
          </a:prstGeom>
          <a:noFill/>
          <a:ln>
            <a:noFill/>
          </a:ln>
        </p:spPr>
        <p:txBody>
          <a:bodyPr vert="horz" wrap="square" lIns="0" tIns="0" rIns="0" bIns="0" rtlCol="0" anchor="t"/>
          <a:lstStyle/>
          <a:p>
            <a:pPr algn="ctr">
              <a:lnSpc>
                <a:spcPct val="150000"/>
              </a:lnSpc>
            </a:pPr>
            <a:r>
              <a:rPr kumimoji="1" lang="en-US" altLang="zh-CN" sz="18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本研究旨在通过数据分析，深入了解上海市公园的分布现状和发展趋势。</a:t>
            </a:r>
            <a:endParaRPr kumimoji="1" lang="en-US" altLang="zh-CN">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5" name="标题 1"/>
          <p:cNvSpPr txBox="1"/>
          <p:nvPr>
            <p:custDataLst>
              <p:tags r:id="rId11"/>
            </p:custDataLst>
          </p:nvPr>
        </p:nvSpPr>
        <p:spPr>
          <a:xfrm>
            <a:off x="8053912" y="3889465"/>
            <a:ext cx="1322746" cy="457200"/>
          </a:xfrm>
          <a:prstGeom prst="roundRect">
            <a:avLst>
              <a:gd name="adj" fmla="val 50000"/>
            </a:avLst>
          </a:prstGeom>
          <a:gradFill>
            <a:gsLst>
              <a:gs pos="0">
                <a:schemeClr val="accent1">
                  <a:lumMod val="60000"/>
                  <a:lumOff val="40000"/>
                </a:schemeClr>
              </a:gs>
              <a:gs pos="8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custDataLst>
              <p:tags r:id="rId12"/>
            </p:custDataLst>
          </p:nvPr>
        </p:nvSpPr>
        <p:spPr>
          <a:xfrm>
            <a:off x="8185635" y="3908697"/>
            <a:ext cx="1059300" cy="418011"/>
          </a:xfrm>
          <a:prstGeom prst="rect">
            <a:avLst/>
          </a:prstGeom>
          <a:noFill/>
          <a:ln>
            <a:noFill/>
          </a:ln>
        </p:spPr>
        <p:txBody>
          <a:bodyPr vert="horz" wrap="square" lIns="0" tIns="0" rIns="0" bIns="0" rtlCol="0" anchor="ctr"/>
          <a:lstStyle/>
          <a:p>
            <a:pPr algn="ctr">
              <a:lnSpc>
                <a:spcPct val="150000"/>
              </a:lnSpc>
            </a:pPr>
            <a:r>
              <a:rPr kumimoji="1" lang="en-US" altLang="zh-CN" sz="18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02</a:t>
            </a:r>
            <a:endParaRPr kumimoji="1" lang="zh-CN" altLang="en-US"/>
          </a:p>
        </p:txBody>
      </p:sp>
      <p:sp>
        <p:nvSpPr>
          <p:cNvPr id="17"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研究背景</a:t>
            </a:r>
            <a:endParaRPr kumimoji="1" lang="zh-CN" altLang="en-US"/>
          </a:p>
        </p:txBody>
      </p:sp>
      <p:sp>
        <p:nvSpPr>
          <p:cNvPr id="19"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https://docer-ks3.wpscdn.cn/picture/197747521/91f2de5c0441ef51a51e548fd1d3decc_612.jpg" descr="樱草山上的地平线"/>
          <p:cNvPicPr>
            <a:picLocks noChangeAspect="1"/>
          </p:cNvPicPr>
          <p:nvPr>
            <p:custDataLst>
              <p:tags r:id="rId13"/>
            </p:custDataLst>
          </p:nvPr>
        </p:nvPicPr>
        <p:blipFill>
          <a:blip r:embed="rId15"/>
          <a:stretch>
            <a:fillRect/>
          </a:stretch>
        </p:blipFill>
        <p:spPr>
          <a:xfrm>
            <a:off x="1847850" y="1412875"/>
            <a:ext cx="3224530" cy="2149475"/>
          </a:xfrm>
          <a:prstGeom prst="rect">
            <a:avLst/>
          </a:prstGeom>
        </p:spPr>
      </p:pic>
      <p:pic>
        <p:nvPicPr>
          <p:cNvPr id="22" name="https://docer-ks3.wpscdn.cn/picture/202614200/335be5b8d3d97ba94e4d1daeaa76d29a_612.jpg" descr="湖边的树对天空，无名的路，美国，美国"/>
          <p:cNvPicPr>
            <a:picLocks noChangeAspect="1"/>
          </p:cNvPicPr>
          <p:nvPr/>
        </p:nvPicPr>
        <p:blipFill>
          <a:blip r:embed="rId16"/>
          <a:stretch>
            <a:fillRect/>
          </a:stretch>
        </p:blipFill>
        <p:spPr>
          <a:xfrm>
            <a:off x="7103745" y="1412875"/>
            <a:ext cx="3250565" cy="21666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2">
            <a:alphaModFix/>
          </a:blip>
          <a:srcRect l="33940" r="33940"/>
          <a:stretch>
            <a:fillRect/>
          </a:stretch>
        </p:blipFill>
        <p:spPr>
          <a:xfrm>
            <a:off x="7583507" y="0"/>
            <a:ext cx="3935393" cy="6858000"/>
          </a:xfrm>
          <a:custGeom>
            <a:avLst/>
            <a:gdLst/>
            <a:ahLst/>
            <a:cxnLst/>
            <a:rect l="l" t="t" r="r" b="b"/>
            <a:pathLst>
              <a:path w="3937000" h="6858000">
                <a:moveTo>
                  <a:pt x="0" y="0"/>
                </a:moveTo>
                <a:lnTo>
                  <a:pt x="3935393" y="0"/>
                </a:lnTo>
                <a:lnTo>
                  <a:pt x="3935393" y="6858000"/>
                </a:lnTo>
                <a:lnTo>
                  <a:pt x="0" y="6858000"/>
                </a:lnTo>
                <a:close/>
              </a:path>
            </a:pathLst>
          </a:custGeom>
          <a:noFill/>
          <a:ln>
            <a:noFill/>
          </a:ln>
        </p:spPr>
      </p:pic>
      <p:sp>
        <p:nvSpPr>
          <p:cNvPr id="4" name="标题 1"/>
          <p:cNvSpPr txBox="1"/>
          <p:nvPr>
            <p:custDataLst>
              <p:tags r:id="rId1"/>
            </p:custDataLst>
          </p:nvPr>
        </p:nvSpPr>
        <p:spPr>
          <a:xfrm>
            <a:off x="0" y="3060227"/>
            <a:ext cx="1215342" cy="3020510"/>
          </a:xfrm>
          <a:prstGeom prst="rect">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1067487" y="2714457"/>
            <a:ext cx="902825" cy="302051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2"/>
            </p:custDataLst>
          </p:nvPr>
        </p:nvSpPr>
        <p:spPr>
          <a:xfrm rot="1800000">
            <a:off x="672924" y="5122672"/>
            <a:ext cx="782367" cy="874411"/>
          </a:xfrm>
          <a:custGeom>
            <a:avLst/>
            <a:gdLst>
              <a:gd name="connsiteX0" fmla="*/ 0 w 782367"/>
              <a:gd name="connsiteY0" fmla="*/ 874411 h 874411"/>
              <a:gd name="connsiteX1" fmla="*/ 359300 w 782367"/>
              <a:gd name="connsiteY1" fmla="*/ 0 h 874411"/>
              <a:gd name="connsiteX2" fmla="*/ 782367 w 782367"/>
              <a:gd name="connsiteY2" fmla="*/ 812298 h 874411"/>
              <a:gd name="connsiteX3" fmla="*/ 0 w 782367"/>
              <a:gd name="connsiteY3" fmla="*/ 874411 h 874411"/>
            </a:gdLst>
            <a:ahLst/>
            <a:cxnLst/>
            <a:rect l="l" t="t" r="r" b="b"/>
            <a:pathLst>
              <a:path w="782367" h="874411">
                <a:moveTo>
                  <a:pt x="0" y="874411"/>
                </a:moveTo>
                <a:lnTo>
                  <a:pt x="359300" y="0"/>
                </a:lnTo>
                <a:lnTo>
                  <a:pt x="782367" y="812298"/>
                </a:lnTo>
                <a:lnTo>
                  <a:pt x="0" y="874411"/>
                </a:lnTo>
                <a:close/>
              </a:path>
            </a:pathLst>
          </a:cu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3"/>
            </p:custDataLst>
          </p:nvPr>
        </p:nvSpPr>
        <p:spPr>
          <a:xfrm>
            <a:off x="509286" y="2727134"/>
            <a:ext cx="8576842" cy="302051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4"/>
            </p:custDataLst>
          </p:nvPr>
        </p:nvSpPr>
        <p:spPr>
          <a:xfrm>
            <a:off x="660401" y="2889179"/>
            <a:ext cx="8240532" cy="2662177"/>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5"/>
            </p:custDataLst>
          </p:nvPr>
        </p:nvSpPr>
        <p:spPr>
          <a:xfrm>
            <a:off x="865509" y="3093721"/>
            <a:ext cx="2410127" cy="1825520"/>
          </a:xfrm>
          <a:prstGeom prst="rect">
            <a:avLst/>
          </a:prstGeom>
          <a:noFill/>
          <a:ln>
            <a:noFill/>
          </a:ln>
        </p:spPr>
        <p:txBody>
          <a:bodyPr vert="horz" wrap="square" lIns="0" tIns="0" rIns="0" bIns="0" rtlCol="0" anchor="ctr"/>
          <a:lstStyle/>
          <a:p>
            <a:pPr algn="l">
              <a:lnSpc>
                <a:spcPct val="150000"/>
              </a:lnSpc>
            </a:pPr>
            <a:r>
              <a:rPr kumimoji="1" lang="en-US" altLang="zh-CN" sz="18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分析上海市公园的数量变化和分布特点。</a:t>
            </a:r>
            <a:endParaRPr kumimoji="1" lang="en-US" altLang="zh-CN">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endParaRPr>
          </a:p>
        </p:txBody>
      </p:sp>
      <p:sp>
        <p:nvSpPr>
          <p:cNvPr id="10" name="标题 1"/>
          <p:cNvSpPr txBox="1"/>
          <p:nvPr>
            <p:custDataLst>
              <p:tags r:id="rId6"/>
            </p:custDataLst>
          </p:nvPr>
        </p:nvSpPr>
        <p:spPr>
          <a:xfrm>
            <a:off x="865509" y="4799001"/>
            <a:ext cx="905417" cy="656935"/>
          </a:xfrm>
          <a:prstGeom prst="rect">
            <a:avLst/>
          </a:prstGeom>
          <a:noFill/>
          <a:ln>
            <a:noFill/>
          </a:ln>
        </p:spPr>
        <p:txBody>
          <a:bodyPr vert="horz" wrap="square" lIns="0" tIns="0" rIns="0" bIns="0" rtlCol="0" anchor="b"/>
          <a:lstStyle/>
          <a:p>
            <a:pPr algn="l">
              <a:lnSpc>
                <a:spcPct val="100000"/>
              </a:lnSpc>
            </a:pPr>
            <a:r>
              <a:rPr kumimoji="1" lang="en-US" altLang="zh-CN" sz="3200">
                <a:ln w="12700">
                  <a:noFill/>
                </a:ln>
                <a:solidFill>
                  <a:srgbClr val="399CAA">
                    <a:alpha val="38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1" name="标题 1"/>
          <p:cNvSpPr txBox="1"/>
          <p:nvPr>
            <p:custDataLst>
              <p:tags r:id="rId7"/>
            </p:custDataLst>
          </p:nvPr>
        </p:nvSpPr>
        <p:spPr>
          <a:xfrm>
            <a:off x="3545048" y="3109470"/>
            <a:ext cx="2410127" cy="1758980"/>
          </a:xfrm>
          <a:prstGeom prst="rect">
            <a:avLst/>
          </a:prstGeom>
          <a:noFill/>
          <a:ln>
            <a:noFill/>
          </a:ln>
        </p:spPr>
        <p:txBody>
          <a:bodyPr vert="horz" wrap="square" lIns="0" tIns="0" rIns="0" bIns="0" rtlCol="0" anchor="ctr">
            <a:noAutofit/>
          </a:bodyPr>
          <a:lstStyle/>
          <a:p>
            <a:pPr lvl="0" algn="l">
              <a:lnSpc>
                <a:spcPct val="150000"/>
              </a:lnSpc>
              <a:buClrTx/>
              <a:buSzTx/>
              <a:buFontTx/>
            </a:pPr>
            <a:r>
              <a:rPr kumimoji="1" lang="en-US" altLang="zh-CN">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sym typeface="+mn-ea"/>
              </a:rPr>
              <a:t>评估公园分布与人口密度的关系。</a:t>
            </a:r>
          </a:p>
        </p:txBody>
      </p:sp>
      <p:sp>
        <p:nvSpPr>
          <p:cNvPr id="12" name="标题 1"/>
          <p:cNvSpPr txBox="1"/>
          <p:nvPr>
            <p:custDataLst>
              <p:tags r:id="rId8"/>
            </p:custDataLst>
          </p:nvPr>
        </p:nvSpPr>
        <p:spPr>
          <a:xfrm>
            <a:off x="3545048" y="4799001"/>
            <a:ext cx="905417" cy="656935"/>
          </a:xfrm>
          <a:prstGeom prst="rect">
            <a:avLst/>
          </a:prstGeom>
          <a:noFill/>
          <a:ln>
            <a:noFill/>
          </a:ln>
        </p:spPr>
        <p:txBody>
          <a:bodyPr vert="horz" wrap="square" lIns="0" tIns="0" rIns="0" bIns="0" rtlCol="0" anchor="b"/>
          <a:lstStyle/>
          <a:p>
            <a:pPr algn="l">
              <a:lnSpc>
                <a:spcPct val="100000"/>
              </a:lnSpc>
            </a:pPr>
            <a:r>
              <a:rPr kumimoji="1" lang="en-US" altLang="zh-CN" sz="3200">
                <a:ln w="12700">
                  <a:noFill/>
                </a:ln>
                <a:solidFill>
                  <a:srgbClr val="399CAA">
                    <a:alpha val="38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3" name="标题 1"/>
          <p:cNvSpPr txBox="1"/>
          <p:nvPr/>
        </p:nvSpPr>
        <p:spPr>
          <a:xfrm>
            <a:off x="11343544" y="5019621"/>
            <a:ext cx="350710" cy="35071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763" cap="flat">
            <a:noFill/>
            <a:miter/>
          </a:ln>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a:off x="11358917" y="3079094"/>
            <a:ext cx="319964" cy="365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763" cap="flat">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1354784" y="4088382"/>
            <a:ext cx="328230" cy="287361"/>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763" cap="flat">
            <a:noFill/>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custDataLst>
              <p:tags r:id="rId9"/>
            </p:custDataLst>
          </p:nvPr>
        </p:nvSpPr>
        <p:spPr>
          <a:xfrm>
            <a:off x="6224587" y="3109470"/>
            <a:ext cx="2410127" cy="1758980"/>
          </a:xfrm>
          <a:prstGeom prst="rect">
            <a:avLst/>
          </a:prstGeom>
          <a:noFill/>
          <a:ln>
            <a:noFill/>
          </a:ln>
        </p:spPr>
        <p:txBody>
          <a:bodyPr vert="horz" wrap="square" lIns="0" tIns="0" rIns="0" bIns="0" rtlCol="0" anchor="ctr">
            <a:noAutofit/>
          </a:bodyPr>
          <a:lstStyle/>
          <a:p>
            <a:pPr lvl="0" algn="l">
              <a:lnSpc>
                <a:spcPct val="150000"/>
              </a:lnSpc>
              <a:buClrTx/>
              <a:buSzTx/>
              <a:buFontTx/>
            </a:pPr>
            <a:r>
              <a:rPr kumimoji="1" lang="en-US" altLang="zh-CN">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sym typeface="+mn-ea"/>
              </a:rPr>
              <a:t>提出优化公园分布的建议，提升城市生态环境和居民生活质量。</a:t>
            </a:r>
          </a:p>
        </p:txBody>
      </p:sp>
      <p:sp>
        <p:nvSpPr>
          <p:cNvPr id="17" name="标题 1"/>
          <p:cNvSpPr txBox="1"/>
          <p:nvPr>
            <p:custDataLst>
              <p:tags r:id="rId10"/>
            </p:custDataLst>
          </p:nvPr>
        </p:nvSpPr>
        <p:spPr>
          <a:xfrm>
            <a:off x="6224587" y="4799001"/>
            <a:ext cx="905417" cy="656935"/>
          </a:xfrm>
          <a:prstGeom prst="rect">
            <a:avLst/>
          </a:prstGeom>
          <a:noFill/>
          <a:ln>
            <a:noFill/>
          </a:ln>
        </p:spPr>
        <p:txBody>
          <a:bodyPr vert="horz" wrap="square" lIns="0" tIns="0" rIns="0" bIns="0" rtlCol="0" anchor="b"/>
          <a:lstStyle/>
          <a:p>
            <a:pPr algn="l">
              <a:lnSpc>
                <a:spcPct val="100000"/>
              </a:lnSpc>
            </a:pPr>
            <a:r>
              <a:rPr kumimoji="1" lang="en-US" altLang="zh-CN" sz="3200">
                <a:ln w="12700">
                  <a:noFill/>
                </a:ln>
                <a:solidFill>
                  <a:srgbClr val="399CAA">
                    <a:alpha val="38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8"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研究目的</a:t>
            </a:r>
            <a:endParaRPr kumimoji="1" lang="zh-CN" altLang="en-US"/>
          </a:p>
        </p:txBody>
      </p:sp>
      <p:sp>
        <p:nvSpPr>
          <p:cNvPr id="20"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30000"/>
          </a:blip>
          <a:srcRect/>
          <a:stretch>
            <a:fillRect/>
          </a:stretch>
        </p:blipFill>
        <p:spPr>
          <a:xfrm>
            <a:off x="0" y="12560"/>
            <a:ext cx="12192000" cy="6832879"/>
          </a:xfrm>
          <a:prstGeom prst="rect">
            <a:avLst/>
          </a:prstGeom>
          <a:noFill/>
          <a:ln>
            <a:noFill/>
          </a:ln>
        </p:spPr>
      </p:pic>
      <p:sp>
        <p:nvSpPr>
          <p:cNvPr id="3" name="标题 1"/>
          <p:cNvSpPr txBox="1"/>
          <p:nvPr/>
        </p:nvSpPr>
        <p:spPr>
          <a:xfrm>
            <a:off x="0" y="953552"/>
            <a:ext cx="10915650" cy="5019822"/>
          </a:xfrm>
          <a:custGeom>
            <a:avLst/>
            <a:gdLst>
              <a:gd name="connsiteX0" fmla="*/ 0 w 10915650"/>
              <a:gd name="connsiteY0" fmla="*/ 0 h 5019822"/>
              <a:gd name="connsiteX1" fmla="*/ 8405739 w 10915650"/>
              <a:gd name="connsiteY1" fmla="*/ 0 h 5019822"/>
              <a:gd name="connsiteX2" fmla="*/ 10915650 w 10915650"/>
              <a:gd name="connsiteY2" fmla="*/ 2509911 h 5019822"/>
              <a:gd name="connsiteX3" fmla="*/ 8405739 w 10915650"/>
              <a:gd name="connsiteY3" fmla="*/ 5019822 h 5019822"/>
              <a:gd name="connsiteX4" fmla="*/ 0 w 10915650"/>
              <a:gd name="connsiteY4" fmla="*/ 5019822 h 5019822"/>
            </a:gdLst>
            <a:ahLst/>
            <a:cxnLst/>
            <a:rect l="l" t="t" r="r" b="b"/>
            <a:pathLst>
              <a:path w="10915650" h="5019822">
                <a:moveTo>
                  <a:pt x="0" y="0"/>
                </a:moveTo>
                <a:lnTo>
                  <a:pt x="8405739" y="0"/>
                </a:lnTo>
                <a:cubicBezTo>
                  <a:pt x="9791925" y="0"/>
                  <a:pt x="10915650" y="1123725"/>
                  <a:pt x="10915650" y="2509911"/>
                </a:cubicBezTo>
                <a:cubicBezTo>
                  <a:pt x="10915650" y="3896097"/>
                  <a:pt x="9791925" y="5019822"/>
                  <a:pt x="8405739" y="5019822"/>
                </a:cubicBezTo>
                <a:lnTo>
                  <a:pt x="0" y="5019822"/>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093362" y="988016"/>
            <a:ext cx="4950894" cy="495089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l="29489" t="22569" r="31344" b="7544"/>
          <a:stretch>
            <a:fillRect/>
          </a:stretch>
        </p:blipFill>
        <p:spPr>
          <a:xfrm>
            <a:off x="7326650" y="1221303"/>
            <a:ext cx="4484318" cy="4484319"/>
          </a:xfrm>
          <a:custGeom>
            <a:avLst/>
            <a:gdLst>
              <a:gd name="connsiteX0" fmla="*/ 2775284 w 5550569"/>
              <a:gd name="connsiteY0" fmla="*/ 0 h 5550570"/>
              <a:gd name="connsiteX1" fmla="*/ 5550569 w 5550569"/>
              <a:gd name="connsiteY1" fmla="*/ 2775285 h 5550570"/>
              <a:gd name="connsiteX2" fmla="*/ 2775284 w 5550569"/>
              <a:gd name="connsiteY2" fmla="*/ 5550570 h 5550570"/>
              <a:gd name="connsiteX3" fmla="*/ 0 w 5550569"/>
              <a:gd name="connsiteY3" fmla="*/ 2775285 h 5550570"/>
              <a:gd name="connsiteX4" fmla="*/ 2775284 w 5550569"/>
              <a:gd name="connsiteY4" fmla="*/ 0 h 5550570"/>
            </a:gdLst>
            <a:ahLst/>
            <a:cxnLst/>
            <a:rect l="l" t="t" r="r" b="b"/>
            <a:pathLst>
              <a:path w="5550569" h="5550570">
                <a:moveTo>
                  <a:pt x="2775284" y="0"/>
                </a:moveTo>
                <a:cubicBezTo>
                  <a:pt x="4308032" y="0"/>
                  <a:pt x="5550569" y="1242537"/>
                  <a:pt x="5550569" y="2775285"/>
                </a:cubicBezTo>
                <a:cubicBezTo>
                  <a:pt x="5550569" y="4308033"/>
                  <a:pt x="4308032" y="5550570"/>
                  <a:pt x="2775284" y="5550570"/>
                </a:cubicBezTo>
                <a:cubicBezTo>
                  <a:pt x="1242536" y="5550570"/>
                  <a:pt x="0" y="4308033"/>
                  <a:pt x="0" y="2775285"/>
                </a:cubicBezTo>
                <a:cubicBezTo>
                  <a:pt x="0" y="1242537"/>
                  <a:pt x="1242536" y="0"/>
                  <a:pt x="2775284" y="0"/>
                </a:cubicBezTo>
                <a:close/>
              </a:path>
            </a:pathLst>
          </a:custGeom>
          <a:noFill/>
          <a:ln>
            <a:noFill/>
          </a:ln>
        </p:spPr>
      </p:pic>
      <p:sp>
        <p:nvSpPr>
          <p:cNvPr id="6" name="标题 1"/>
          <p:cNvSpPr txBox="1"/>
          <p:nvPr/>
        </p:nvSpPr>
        <p:spPr>
          <a:xfrm>
            <a:off x="6320935" y="4869480"/>
            <a:ext cx="5871065" cy="2215991"/>
          </a:xfrm>
          <a:prstGeom prst="rect">
            <a:avLst/>
          </a:prstGeom>
          <a:noFill/>
          <a:ln>
            <a:noFill/>
          </a:ln>
        </p:spPr>
        <p:txBody>
          <a:bodyPr vert="horz" wrap="square" lIns="91440" tIns="45720" rIns="91440" bIns="45720" rtlCol="0" anchor="t"/>
          <a:lstStyle/>
          <a:p>
            <a:pPr algn="ctr">
              <a:lnSpc>
                <a:spcPct val="100000"/>
              </a:lnSpc>
            </a:pPr>
            <a:r>
              <a:rPr kumimoji="1" lang="en-US" altLang="zh-CN" sz="13800">
                <a:ln w="25400">
                  <a:solidFill>
                    <a:srgbClr val="000000">
                      <a:alpha val="100000"/>
                    </a:srgbClr>
                  </a:solidFill>
                </a:ln>
                <a:solidFill>
                  <a:srgbClr val="2CBC87">
                    <a:alpha val="10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
        <p:nvSpPr>
          <p:cNvPr id="7" name="标题 1"/>
          <p:cNvSpPr txBox="1"/>
          <p:nvPr/>
        </p:nvSpPr>
        <p:spPr>
          <a:xfrm>
            <a:off x="470974" y="537856"/>
            <a:ext cx="2819400" cy="845297"/>
          </a:xfrm>
          <a:prstGeom prst="roundRect">
            <a:avLst>
              <a:gd name="adj" fmla="val 50000"/>
            </a:avLst>
          </a:prstGeom>
          <a:solidFill>
            <a:schemeClr val="accent2"/>
          </a:solidFill>
          <a:ln w="1905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09262" y="3250120"/>
            <a:ext cx="5499996" cy="1745412"/>
          </a:xfrm>
          <a:prstGeom prst="rect">
            <a:avLst/>
          </a:prstGeom>
          <a:noFill/>
          <a:ln>
            <a:noFill/>
          </a:ln>
        </p:spPr>
        <p:txBody>
          <a:bodyPr vert="horz" wrap="square" lIns="0" tIns="0" rIns="0" bIns="0" rtlCol="0" anchor="ctr"/>
          <a:lstStyle/>
          <a:p>
            <a:pPr algn="ctr">
              <a:lnSpc>
                <a:spcPct val="110000"/>
              </a:lnSpc>
            </a:pPr>
            <a:r>
              <a:rPr kumimoji="1" lang="en-US" altLang="zh-CN" sz="4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数据采集</a:t>
            </a:r>
            <a:endParaRPr kumimoji="1" lang="zh-CN" altLang="en-US"/>
          </a:p>
        </p:txBody>
      </p:sp>
      <p:sp>
        <p:nvSpPr>
          <p:cNvPr id="10" name="标题 1"/>
          <p:cNvSpPr txBox="1"/>
          <p:nvPr/>
        </p:nvSpPr>
        <p:spPr>
          <a:xfrm>
            <a:off x="10009934" y="575020"/>
            <a:ext cx="1965960" cy="276999"/>
          </a:xfrm>
          <a:prstGeom prst="roundRect">
            <a:avLst>
              <a:gd name="adj" fmla="val 50000"/>
            </a:avLst>
          </a:prstGeom>
          <a:solidFill>
            <a:schemeClr val="accent1">
              <a:lumMod val="20000"/>
              <a:lumOff val="80000"/>
            </a:schemeClr>
          </a:solidFill>
          <a:ln w="6350" cap="flat">
            <a:solidFill>
              <a:schemeClr val="bg1"/>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11671522" y="650859"/>
            <a:ext cx="161504" cy="19415"/>
          </a:xfrm>
          <a:custGeom>
            <a:avLst/>
            <a:gdLst>
              <a:gd name="connsiteX0" fmla="*/ 9267 w 161504"/>
              <a:gd name="connsiteY0" fmla="*/ 19416 h 19415"/>
              <a:gd name="connsiteX1" fmla="*/ 152238 w 161504"/>
              <a:gd name="connsiteY1" fmla="*/ 19416 h 19415"/>
              <a:gd name="connsiteX2" fmla="*/ 152238 w 161504"/>
              <a:gd name="connsiteY2" fmla="*/ 0 h 19415"/>
              <a:gd name="connsiteX3" fmla="*/ 9267 w 161504"/>
              <a:gd name="connsiteY3" fmla="*/ 0 h 19415"/>
              <a:gd name="connsiteX4" fmla="*/ 9267 w 161504"/>
              <a:gd name="connsiteY4" fmla="*/ 19416 h 19415"/>
            </a:gdLst>
            <a:ahLst/>
            <a:cxnLst/>
            <a:rect l="l" t="t" r="r" b="b"/>
            <a:pathLst>
              <a:path w="161504" h="19415">
                <a:moveTo>
                  <a:pt x="9267" y="19416"/>
                </a:moveTo>
                <a:lnTo>
                  <a:pt x="152238" y="19416"/>
                </a:lnTo>
                <a:cubicBezTo>
                  <a:pt x="164593" y="19416"/>
                  <a:pt x="164593" y="0"/>
                  <a:pt x="152238" y="0"/>
                </a:cubicBezTo>
                <a:lnTo>
                  <a:pt x="9267" y="0"/>
                </a:lnTo>
                <a:cubicBezTo>
                  <a:pt x="-3089" y="0"/>
                  <a:pt x="-3089" y="19416"/>
                  <a:pt x="9267" y="19416"/>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a:off x="11672110" y="703811"/>
            <a:ext cx="125614" cy="19415"/>
          </a:xfrm>
          <a:custGeom>
            <a:avLst/>
            <a:gdLst>
              <a:gd name="connsiteX0" fmla="*/ 116348 w 125614"/>
              <a:gd name="connsiteY0" fmla="*/ 0 h 19415"/>
              <a:gd name="connsiteX1" fmla="*/ 9267 w 125614"/>
              <a:gd name="connsiteY1" fmla="*/ 0 h 19415"/>
              <a:gd name="connsiteX2" fmla="*/ 9267 w 125614"/>
              <a:gd name="connsiteY2" fmla="*/ 19416 h 19415"/>
              <a:gd name="connsiteX3" fmla="*/ 116348 w 125614"/>
              <a:gd name="connsiteY3" fmla="*/ 19416 h 19415"/>
              <a:gd name="connsiteX4" fmla="*/ 116348 w 125614"/>
              <a:gd name="connsiteY4" fmla="*/ 0 h 19415"/>
            </a:gdLst>
            <a:ahLst/>
            <a:cxnLst/>
            <a:rect l="l" t="t" r="r" b="b"/>
            <a:pathLst>
              <a:path w="125614" h="19415">
                <a:moveTo>
                  <a:pt x="116348" y="0"/>
                </a:moveTo>
                <a:lnTo>
                  <a:pt x="9267" y="0"/>
                </a:lnTo>
                <a:cubicBezTo>
                  <a:pt x="-3089" y="0"/>
                  <a:pt x="-3089" y="19416"/>
                  <a:pt x="9267" y="19416"/>
                </a:cubicBezTo>
                <a:lnTo>
                  <a:pt x="116348" y="19416"/>
                </a:lnTo>
                <a:cubicBezTo>
                  <a:pt x="128704" y="19416"/>
                  <a:pt x="128704" y="0"/>
                  <a:pt x="11634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11672110" y="756764"/>
            <a:ext cx="161504" cy="19415"/>
          </a:xfrm>
          <a:custGeom>
            <a:avLst/>
            <a:gdLst>
              <a:gd name="connsiteX0" fmla="*/ 152238 w 161504"/>
              <a:gd name="connsiteY0" fmla="*/ 0 h 19415"/>
              <a:gd name="connsiteX1" fmla="*/ 9267 w 161504"/>
              <a:gd name="connsiteY1" fmla="*/ 0 h 19415"/>
              <a:gd name="connsiteX2" fmla="*/ 9267 w 161504"/>
              <a:gd name="connsiteY2" fmla="*/ 19416 h 19415"/>
              <a:gd name="connsiteX3" fmla="*/ 152238 w 161504"/>
              <a:gd name="connsiteY3" fmla="*/ 19416 h 19415"/>
              <a:gd name="connsiteX4" fmla="*/ 152238 w 161504"/>
              <a:gd name="connsiteY4" fmla="*/ 0 h 19415"/>
            </a:gdLst>
            <a:ahLst/>
            <a:cxnLst/>
            <a:rect l="l" t="t" r="r" b="b"/>
            <a:pathLst>
              <a:path w="161504" h="19415">
                <a:moveTo>
                  <a:pt x="152238" y="0"/>
                </a:moveTo>
                <a:lnTo>
                  <a:pt x="9267" y="0"/>
                </a:lnTo>
                <a:cubicBezTo>
                  <a:pt x="-3089" y="0"/>
                  <a:pt x="-3089" y="19416"/>
                  <a:pt x="9267" y="19416"/>
                </a:cubicBezTo>
                <a:lnTo>
                  <a:pt x="152238" y="19416"/>
                </a:lnTo>
                <a:cubicBezTo>
                  <a:pt x="164593" y="19416"/>
                  <a:pt x="164593" y="0"/>
                  <a:pt x="15223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1402277" y="648632"/>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10024524" y="604054"/>
            <a:ext cx="1406506" cy="218930"/>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PowerPoint design</a:t>
            </a:r>
            <a:endParaRPr kumimoji="1" lang="zh-CN" altLang="en-US"/>
          </a:p>
        </p:txBody>
      </p:sp>
      <p:sp>
        <p:nvSpPr>
          <p:cNvPr id="16" name="标题 1"/>
          <p:cNvSpPr txBox="1"/>
          <p:nvPr/>
        </p:nvSpPr>
        <p:spPr>
          <a:xfrm>
            <a:off x="640616" y="5057244"/>
            <a:ext cx="5499996" cy="473028"/>
          </a:xfrm>
          <a:prstGeom prst="roundRect">
            <a:avLst>
              <a:gd name="adj" fmla="val 50000"/>
            </a:avLst>
          </a:prstGeom>
          <a:gradFill>
            <a:gsLst>
              <a:gs pos="0">
                <a:schemeClr val="accent2"/>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814809" y="5072179"/>
            <a:ext cx="4325803" cy="458093"/>
          </a:xfrm>
          <a:prstGeom prst="rect">
            <a:avLst/>
          </a:prstGeom>
          <a:noFill/>
          <a:ln>
            <a:noFill/>
          </a:ln>
        </p:spPr>
        <p:txBody>
          <a:bodyPr vert="horz" wrap="square" lIns="0" tIns="0" rIns="0" bIns="0" rtlCol="0" anchor="ctr"/>
          <a:lstStyle/>
          <a:p>
            <a:pPr algn="l">
              <a:lnSpc>
                <a:spcPct val="15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
        <p:nvSpPr>
          <p:cNvPr id="18" name="标题 1"/>
          <p:cNvSpPr txBox="1"/>
          <p:nvPr/>
        </p:nvSpPr>
        <p:spPr>
          <a:xfrm rot="5400000">
            <a:off x="916627"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a:off x="1165776"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414924" y="5200614"/>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196011" y="508247"/>
            <a:ext cx="3799977" cy="343772"/>
          </a:xfrm>
          <a:prstGeom prst="roundRect">
            <a:avLst>
              <a:gd name="adj" fmla="val 50000"/>
            </a:avLst>
          </a:prstGeom>
          <a:gradFill>
            <a:gsLst>
              <a:gs pos="0">
                <a:schemeClr val="accent2"/>
              </a:gs>
              <a:gs pos="9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246079" y="6170512"/>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554519" y="6434201"/>
            <a:ext cx="2414061" cy="220198"/>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538654" y="237764"/>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968580" y="4542948"/>
            <a:ext cx="1855438" cy="169243"/>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503456" y="1715912"/>
            <a:ext cx="1855438" cy="169243"/>
          </a:xfrm>
          <a:prstGeom prst="roundRect">
            <a:avLst>
              <a:gd name="adj" fmla="val 50000"/>
            </a:avLst>
          </a:prstGeom>
          <a:gradFill>
            <a:gsLst>
              <a:gs pos="100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2777826" y="2021516"/>
            <a:ext cx="1162869" cy="1162869"/>
          </a:xfrm>
          <a:prstGeom prst="round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777826" y="1148293"/>
            <a:ext cx="1162869" cy="1868548"/>
          </a:xfrm>
          <a:prstGeom prst="rect">
            <a:avLst/>
          </a:prstGeom>
          <a:noFill/>
          <a:ln>
            <a:noFill/>
          </a:ln>
        </p:spPr>
        <p:txBody>
          <a:bodyPr vert="horz" wrap="square" lIns="0" tIns="0" rIns="0" bIns="0" rtlCol="0" anchor="b"/>
          <a:lstStyle/>
          <a:p>
            <a:pPr algn="ctr">
              <a:lnSpc>
                <a:spcPct val="110000"/>
              </a:lnSpc>
            </a:pPr>
            <a:r>
              <a:rPr kumimoji="1" lang="en-US" altLang="zh-CN" sz="6000">
                <a:ln w="12700">
                  <a:noFill/>
                </a:ln>
                <a:solidFill>
                  <a:srgbClr val="399CAA">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622933" y="1773119"/>
            <a:ext cx="2532058" cy="1234795"/>
          </a:xfrm>
          <a:prstGeom prst="rect">
            <a:avLst/>
          </a:prstGeom>
          <a:noFill/>
          <a:ln>
            <a:noFill/>
          </a:ln>
        </p:spPr>
        <p:txBody>
          <a:bodyPr vert="horz" wrap="square" lIns="0" tIns="36000" rIns="216000" bIns="36000" rtlCol="0" anchor="t"/>
          <a:lstStyle/>
          <a:p>
            <a:pPr algn="l">
              <a:lnSpc>
                <a:spcPct val="150000"/>
              </a:lnSpc>
            </a:pPr>
            <a:r>
              <a:rPr kumimoji="1" lang="en-US" altLang="zh-CN" sz="1600">
                <a:ln w="12700">
                  <a:noFill/>
                </a:ln>
                <a:solidFill>
                  <a:srgbClr val="000000">
                    <a:alpha val="100000"/>
                  </a:srgbClr>
                </a:solidFill>
                <a:highlight>
                  <a:srgbClr val="FFFF00"/>
                </a:highlight>
                <a:latin typeface="华文中宋" panose="02010600040101010101" charset="-122"/>
                <a:ea typeface="华文中宋" panose="02010600040101010101" charset="-122"/>
                <a:cs typeface="Source Han Sans" panose="020B0500000000000000" charset="-122"/>
              </a:rPr>
              <a:t>上海市绿化与市容管理局官方网站</a:t>
            </a: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：获取截至2023年底上海市各类公园的总数。</a:t>
            </a:r>
          </a:p>
        </p:txBody>
      </p:sp>
      <p:sp>
        <p:nvSpPr>
          <p:cNvPr id="4" name="标题 1"/>
          <p:cNvSpPr txBox="1"/>
          <p:nvPr>
            <p:custDataLst>
              <p:tags r:id="rId2"/>
            </p:custDataLst>
          </p:nvPr>
        </p:nvSpPr>
        <p:spPr>
          <a:xfrm>
            <a:off x="4439127" y="1755160"/>
            <a:ext cx="2594768" cy="1234795"/>
          </a:xfrm>
          <a:prstGeom prst="rect">
            <a:avLst/>
          </a:prstGeom>
          <a:noFill/>
          <a:ln>
            <a:noFill/>
          </a:ln>
        </p:spPr>
        <p:txBody>
          <a:bodyPr vert="horz" wrap="square" lIns="0" tIns="36000" rIns="0" bIns="36000" rtlCol="0" anchor="t"/>
          <a:lstStyle/>
          <a:p>
            <a:pPr algn="l">
              <a:lnSpc>
                <a:spcPct val="150000"/>
              </a:lnSpc>
              <a:buClrTx/>
              <a:buSzTx/>
              <a:buFontTx/>
            </a:pPr>
            <a:r>
              <a:rPr kumimoji="1" lang="en-US" altLang="zh-CN" sz="1600">
                <a:ln w="12700">
                  <a:noFill/>
                </a:ln>
                <a:solidFill>
                  <a:srgbClr val="000000">
                    <a:alpha val="100000"/>
                  </a:srgbClr>
                </a:solidFill>
                <a:highlight>
                  <a:srgbClr val="FFFF00"/>
                </a:highlight>
                <a:latin typeface="华文中宋" panose="02010600040101010101" charset="-122"/>
                <a:ea typeface="华文中宋" panose="02010600040101010101" charset="-122"/>
                <a:cs typeface="Source Han Sans" panose="020B0500000000000000" charset="-122"/>
              </a:rPr>
              <a:t>2023年上海市统计年鉴</a:t>
            </a: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：获取2017年至2023年公园数量的变化数据。</a:t>
            </a:r>
          </a:p>
        </p:txBody>
      </p:sp>
      <p:sp>
        <p:nvSpPr>
          <p:cNvPr id="5" name="标题 1"/>
          <p:cNvSpPr txBox="1"/>
          <p:nvPr>
            <p:custDataLst>
              <p:tags r:id="rId3"/>
            </p:custDataLst>
          </p:nvPr>
        </p:nvSpPr>
        <p:spPr>
          <a:xfrm>
            <a:off x="8135940" y="1772923"/>
            <a:ext cx="2532059" cy="1234795"/>
          </a:xfrm>
          <a:prstGeom prst="rect">
            <a:avLst/>
          </a:prstGeom>
          <a:noFill/>
          <a:ln>
            <a:noFill/>
          </a:ln>
        </p:spPr>
        <p:txBody>
          <a:bodyPr vert="horz" wrap="square" lIns="0" tIns="36000" rIns="216000" bIns="36000" rtlCol="0" anchor="t"/>
          <a:lstStyle/>
          <a:p>
            <a:pPr algn="l">
              <a:lnSpc>
                <a:spcPct val="150000"/>
              </a:lnSpc>
              <a:buClrTx/>
              <a:buSzTx/>
              <a:buFontTx/>
            </a:pPr>
            <a:r>
              <a:rPr kumimoji="1" lang="en-US" altLang="zh-CN" sz="1600">
                <a:ln w="12700">
                  <a:noFill/>
                </a:ln>
                <a:solidFill>
                  <a:srgbClr val="000000">
                    <a:alpha val="100000"/>
                  </a:srgbClr>
                </a:solidFill>
                <a:highlight>
                  <a:srgbClr val="FFFF00"/>
                </a:highlight>
                <a:latin typeface="华文中宋" panose="02010600040101010101" charset="-122"/>
                <a:ea typeface="华文中宋" panose="02010600040101010101" charset="-122"/>
                <a:cs typeface="Source Han Sans" panose="020B0500000000000000" charset="-122"/>
              </a:rPr>
              <a:t>上海市公共数据平台</a:t>
            </a: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：获取截至2023年上海登记在册的城市公园详细信息（名称、所属区、地址、面积等）。</a:t>
            </a:r>
          </a:p>
        </p:txBody>
      </p:sp>
      <p:sp>
        <p:nvSpPr>
          <p:cNvPr id="9" name="标题 1"/>
          <p:cNvSpPr txBox="1"/>
          <p:nvPr>
            <p:custDataLst>
              <p:tags r:id="rId4"/>
            </p:custDataLst>
          </p:nvPr>
        </p:nvSpPr>
        <p:spPr>
          <a:xfrm>
            <a:off x="660216" y="1196155"/>
            <a:ext cx="796140" cy="433749"/>
          </a:xfrm>
          <a:prstGeom prst="rect">
            <a:avLst/>
          </a:prstGeom>
          <a:noFill/>
          <a:ln>
            <a:noFill/>
          </a:ln>
        </p:spPr>
        <p:txBody>
          <a:bodyPr vert="horz" wrap="square" lIns="0" tIns="36000" rIns="216000" bIns="36000" rtlCol="0" anchor="ctr"/>
          <a:lstStyle/>
          <a:p>
            <a:pPr algn="l">
              <a:lnSpc>
                <a:spcPct val="140000"/>
              </a:lnSpc>
            </a:pPr>
            <a:r>
              <a:rPr kumimoji="1" lang="en-US" altLang="zh-CN" sz="2400">
                <a:ln w="12700">
                  <a:noFill/>
                </a:ln>
                <a:solidFill>
                  <a:srgbClr val="399CAA">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10" name="标题 1"/>
          <p:cNvSpPr txBox="1"/>
          <p:nvPr>
            <p:custDataLst>
              <p:tags r:id="rId5"/>
            </p:custDataLst>
          </p:nvPr>
        </p:nvSpPr>
        <p:spPr>
          <a:xfrm>
            <a:off x="4511491" y="1196155"/>
            <a:ext cx="796140" cy="433749"/>
          </a:xfrm>
          <a:prstGeom prst="rect">
            <a:avLst/>
          </a:prstGeom>
          <a:noFill/>
          <a:ln>
            <a:noFill/>
          </a:ln>
        </p:spPr>
        <p:txBody>
          <a:bodyPr vert="horz" wrap="square" lIns="0" tIns="36000" rIns="216000" bIns="36000" rtlCol="0" anchor="ctr"/>
          <a:lstStyle/>
          <a:p>
            <a:pPr algn="l">
              <a:lnSpc>
                <a:spcPct val="140000"/>
              </a:lnSpc>
            </a:pPr>
            <a:r>
              <a:rPr kumimoji="1" lang="en-US" altLang="zh-CN" sz="2400">
                <a:ln w="12700">
                  <a:noFill/>
                </a:ln>
                <a:solidFill>
                  <a:srgbClr val="399CAA">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11" name="标题 1"/>
          <p:cNvSpPr txBox="1"/>
          <p:nvPr>
            <p:custDataLst>
              <p:tags r:id="rId6"/>
            </p:custDataLst>
          </p:nvPr>
        </p:nvSpPr>
        <p:spPr>
          <a:xfrm>
            <a:off x="8111941" y="1210125"/>
            <a:ext cx="796140" cy="433749"/>
          </a:xfrm>
          <a:prstGeom prst="rect">
            <a:avLst/>
          </a:prstGeom>
          <a:noFill/>
          <a:ln>
            <a:noFill/>
          </a:ln>
        </p:spPr>
        <p:txBody>
          <a:bodyPr vert="horz" wrap="square" lIns="0" tIns="36000" rIns="216000" bIns="36000" rtlCol="0" anchor="ctr"/>
          <a:lstStyle/>
          <a:p>
            <a:pPr algn="l">
              <a:lnSpc>
                <a:spcPct val="140000"/>
              </a:lnSpc>
            </a:pPr>
            <a:r>
              <a:rPr kumimoji="1" lang="en-US" altLang="zh-CN" sz="2400">
                <a:ln w="12700">
                  <a:noFill/>
                </a:ln>
                <a:solidFill>
                  <a:srgbClr val="399CAA">
                    <a:alpha val="100000"/>
                  </a:srgbClr>
                </a:solidFill>
                <a:latin typeface="OPPOSans B" panose="00020600040101010101" charset="-122"/>
                <a:ea typeface="OPPOSans B" panose="00020600040101010101" charset="-122"/>
                <a:cs typeface="OPPOSans B" panose="00020600040101010101" charset="-122"/>
              </a:rPr>
              <a:t>03</a:t>
            </a:r>
            <a:endParaRPr kumimoji="1" lang="zh-CN" altLang="en-US"/>
          </a:p>
        </p:txBody>
      </p:sp>
      <p:sp>
        <p:nvSpPr>
          <p:cNvPr id="12"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数据来源</a:t>
            </a:r>
            <a:endParaRPr kumimoji="1" lang="zh-CN" altLang="en-US"/>
          </a:p>
        </p:txBody>
      </p:sp>
      <p:sp>
        <p:nvSpPr>
          <p:cNvPr id="14"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6" name="图片 15" descr="7e390b90abc92c39116854a52f80a66"/>
          <p:cNvPicPr>
            <a:picLocks noChangeAspect="1"/>
          </p:cNvPicPr>
          <p:nvPr/>
        </p:nvPicPr>
        <p:blipFill>
          <a:blip r:embed="rId8"/>
          <a:stretch>
            <a:fillRect/>
          </a:stretch>
        </p:blipFill>
        <p:spPr>
          <a:xfrm>
            <a:off x="335280" y="3356610"/>
            <a:ext cx="3616325" cy="3015615"/>
          </a:xfrm>
          <a:prstGeom prst="rect">
            <a:avLst/>
          </a:prstGeom>
        </p:spPr>
      </p:pic>
      <p:pic>
        <p:nvPicPr>
          <p:cNvPr id="17" name="图片 16" descr="01d28ef086f93afa7ca44a4b51afa75"/>
          <p:cNvPicPr>
            <a:picLocks noChangeAspect="1"/>
          </p:cNvPicPr>
          <p:nvPr/>
        </p:nvPicPr>
        <p:blipFill>
          <a:blip r:embed="rId9"/>
          <a:stretch>
            <a:fillRect/>
          </a:stretch>
        </p:blipFill>
        <p:spPr>
          <a:xfrm>
            <a:off x="4277360" y="3716655"/>
            <a:ext cx="3636645" cy="2865120"/>
          </a:xfrm>
          <a:prstGeom prst="rect">
            <a:avLst/>
          </a:prstGeom>
        </p:spPr>
      </p:pic>
      <p:pic>
        <p:nvPicPr>
          <p:cNvPr id="18" name="图片 17" descr="da3b0d37c4bf221a6df9cc19258d67c"/>
          <p:cNvPicPr>
            <a:picLocks noChangeAspect="1"/>
          </p:cNvPicPr>
          <p:nvPr/>
        </p:nvPicPr>
        <p:blipFill>
          <a:blip r:embed="rId10"/>
          <a:srcRect r="17695" b="13085"/>
          <a:stretch>
            <a:fillRect/>
          </a:stretch>
        </p:blipFill>
        <p:spPr>
          <a:xfrm>
            <a:off x="8136255" y="3933190"/>
            <a:ext cx="3695065" cy="25126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6343015" y="1891665"/>
            <a:ext cx="4763770" cy="4237990"/>
          </a:xfrm>
          <a:prstGeom prst="roundRect">
            <a:avLst>
              <a:gd name="adj" fmla="val 7657"/>
            </a:avLst>
          </a:prstGeom>
          <a:solidFill>
            <a:schemeClr val="bg1"/>
          </a:solidFill>
          <a:ln w="12700" cap="sq">
            <a:noFill/>
            <a:miter/>
          </a:ln>
          <a:effectLst>
            <a:outerShdw blurRad="63500" sx="102000" sy="102000" algn="ctr" rotWithShape="0">
              <a:schemeClr val="bg1">
                <a:lumMod val="8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custDataLst>
              <p:tags r:id="rId2"/>
            </p:custDataLst>
          </p:nvPr>
        </p:nvSpPr>
        <p:spPr>
          <a:xfrm>
            <a:off x="6342866" y="1130963"/>
            <a:ext cx="4763910" cy="565484"/>
          </a:xfrm>
          <a:prstGeom prst="round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custDataLst>
              <p:tags r:id="rId3"/>
            </p:custDataLst>
          </p:nvPr>
        </p:nvSpPr>
        <p:spPr>
          <a:xfrm>
            <a:off x="6311751" y="1124722"/>
            <a:ext cx="4763910" cy="572359"/>
          </a:xfrm>
          <a:prstGeom prst="rect">
            <a:avLst/>
          </a:prstGeom>
          <a:noFill/>
          <a:ln>
            <a:noFill/>
          </a:ln>
        </p:spPr>
        <p:txBody>
          <a:bodyPr vert="horz" wrap="square" lIns="91440" tIns="45720" rIns="91440" bIns="45720" rtlCol="0" anchor="ctr"/>
          <a:lstStyle/>
          <a:p>
            <a:pPr algn="ctr">
              <a:lnSpc>
                <a:spcPct val="10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6" name="标题 1"/>
          <p:cNvSpPr txBox="1"/>
          <p:nvPr>
            <p:custDataLst>
              <p:tags r:id="rId4"/>
            </p:custDataLst>
          </p:nvPr>
        </p:nvSpPr>
        <p:spPr>
          <a:xfrm>
            <a:off x="1072515" y="1830705"/>
            <a:ext cx="4763770" cy="4301490"/>
          </a:xfrm>
          <a:prstGeom prst="roundRect">
            <a:avLst>
              <a:gd name="adj" fmla="val 7657"/>
            </a:avLst>
          </a:prstGeom>
          <a:solidFill>
            <a:schemeClr val="bg1"/>
          </a:solidFill>
          <a:ln w="12700" cap="sq">
            <a:noFill/>
            <a:miter/>
          </a:ln>
          <a:effectLst>
            <a:outerShdw blurRad="63500" sx="102000" sy="102000" algn="ctr" rotWithShape="0">
              <a:schemeClr val="bg1">
                <a:lumMod val="8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custDataLst>
              <p:tags r:id="rId5"/>
            </p:custDataLst>
          </p:nvPr>
        </p:nvSpPr>
        <p:spPr>
          <a:xfrm>
            <a:off x="1271270" y="1988820"/>
            <a:ext cx="4375785" cy="793115"/>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数据清洗：整理和清洗采集到的数据，确保数据的准确性和完整性。</a:t>
            </a:r>
          </a:p>
        </p:txBody>
      </p:sp>
      <p:sp>
        <p:nvSpPr>
          <p:cNvPr id="8" name="标题 1"/>
          <p:cNvSpPr txBox="1"/>
          <p:nvPr>
            <p:custDataLst>
              <p:tags r:id="rId6"/>
            </p:custDataLst>
          </p:nvPr>
        </p:nvSpPr>
        <p:spPr>
          <a:xfrm>
            <a:off x="1055380" y="1100422"/>
            <a:ext cx="4763910" cy="565484"/>
          </a:xfrm>
          <a:prstGeom prst="round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custDataLst>
              <p:tags r:id="rId7"/>
            </p:custDataLst>
          </p:nvPr>
        </p:nvSpPr>
        <p:spPr>
          <a:xfrm>
            <a:off x="1055380" y="1124661"/>
            <a:ext cx="4763910" cy="572359"/>
          </a:xfrm>
          <a:prstGeom prst="rect">
            <a:avLst/>
          </a:prstGeom>
          <a:noFill/>
          <a:ln>
            <a:noFill/>
          </a:ln>
        </p:spPr>
        <p:txBody>
          <a:bodyPr vert="horz" wrap="square" lIns="91440" tIns="45720" rIns="91440" bIns="45720" rtlCol="0" anchor="ctr"/>
          <a:lstStyle/>
          <a:p>
            <a:pPr algn="ctr">
              <a:lnSpc>
                <a:spcPct val="10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0" name="标题 1"/>
          <p:cNvSpPr txBox="1"/>
          <p:nvPr>
            <p:custDataLst>
              <p:tags r:id="rId8"/>
            </p:custDataLst>
          </p:nvPr>
        </p:nvSpPr>
        <p:spPr>
          <a:xfrm>
            <a:off x="6537325" y="1989455"/>
            <a:ext cx="4375785" cy="784225"/>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000000">
                    <a:alpha val="100000"/>
                  </a:srgbClr>
                </a:solidFill>
                <a:latin typeface="华文中宋" panose="02010600040101010101" charset="-122"/>
                <a:ea typeface="华文中宋" panose="02010600040101010101" charset="-122"/>
                <a:cs typeface="Source Han Sans" panose="020B0500000000000000" charset="-122"/>
              </a:rPr>
              <a:t>数据转换：将公园位置信息从“区/路/号”格式转换为经纬度，以便在地图上进行可视化。</a:t>
            </a:r>
          </a:p>
        </p:txBody>
      </p:sp>
      <p:sp>
        <p:nvSpPr>
          <p:cNvPr id="13"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数据处理</a:t>
            </a:r>
            <a:endParaRPr kumimoji="1" lang="zh-CN" altLang="en-US"/>
          </a:p>
        </p:txBody>
      </p:sp>
      <p:sp>
        <p:nvSpPr>
          <p:cNvPr id="15" name="标题 1"/>
          <p:cNvSpPr txBox="1"/>
          <p:nvPr/>
        </p:nvSpPr>
        <p:spPr>
          <a:xfrm>
            <a:off x="24765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82870" y="441095"/>
            <a:ext cx="177530" cy="519890"/>
          </a:xfrm>
          <a:prstGeom prst="roundRect">
            <a:avLst>
              <a:gd name="adj" fmla="val 484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图片 16" descr="c509214357ceb91f8ac34353d42b65e"/>
          <p:cNvPicPr>
            <a:picLocks noChangeAspect="1"/>
          </p:cNvPicPr>
          <p:nvPr/>
        </p:nvPicPr>
        <p:blipFill>
          <a:blip r:embed="rId10"/>
          <a:stretch>
            <a:fillRect/>
          </a:stretch>
        </p:blipFill>
        <p:spPr>
          <a:xfrm>
            <a:off x="695325" y="2996565"/>
            <a:ext cx="5206365" cy="2665730"/>
          </a:xfrm>
          <a:prstGeom prst="rect">
            <a:avLst/>
          </a:prstGeom>
        </p:spPr>
      </p:pic>
      <p:pic>
        <p:nvPicPr>
          <p:cNvPr id="18" name="图片 2"/>
          <p:cNvPicPr>
            <a:picLocks noChangeAspect="1"/>
          </p:cNvPicPr>
          <p:nvPr/>
        </p:nvPicPr>
        <p:blipFill>
          <a:blip r:embed="rId11"/>
          <a:srcRect r="33064"/>
          <a:stretch>
            <a:fillRect/>
          </a:stretch>
        </p:blipFill>
        <p:spPr>
          <a:xfrm>
            <a:off x="6457950" y="3023235"/>
            <a:ext cx="4535170" cy="31038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30000"/>
          </a:blip>
          <a:srcRect/>
          <a:stretch>
            <a:fillRect/>
          </a:stretch>
        </p:blipFill>
        <p:spPr>
          <a:xfrm>
            <a:off x="0" y="12560"/>
            <a:ext cx="12192000" cy="6832879"/>
          </a:xfrm>
          <a:prstGeom prst="rect">
            <a:avLst/>
          </a:prstGeom>
          <a:noFill/>
          <a:ln>
            <a:noFill/>
          </a:ln>
        </p:spPr>
      </p:pic>
      <p:sp>
        <p:nvSpPr>
          <p:cNvPr id="3" name="标题 1"/>
          <p:cNvSpPr txBox="1"/>
          <p:nvPr/>
        </p:nvSpPr>
        <p:spPr>
          <a:xfrm>
            <a:off x="0" y="953552"/>
            <a:ext cx="10915650" cy="5019822"/>
          </a:xfrm>
          <a:custGeom>
            <a:avLst/>
            <a:gdLst>
              <a:gd name="connsiteX0" fmla="*/ 0 w 10915650"/>
              <a:gd name="connsiteY0" fmla="*/ 0 h 5019822"/>
              <a:gd name="connsiteX1" fmla="*/ 8405739 w 10915650"/>
              <a:gd name="connsiteY1" fmla="*/ 0 h 5019822"/>
              <a:gd name="connsiteX2" fmla="*/ 10915650 w 10915650"/>
              <a:gd name="connsiteY2" fmla="*/ 2509911 h 5019822"/>
              <a:gd name="connsiteX3" fmla="*/ 8405739 w 10915650"/>
              <a:gd name="connsiteY3" fmla="*/ 5019822 h 5019822"/>
              <a:gd name="connsiteX4" fmla="*/ 0 w 10915650"/>
              <a:gd name="connsiteY4" fmla="*/ 5019822 h 5019822"/>
            </a:gdLst>
            <a:ahLst/>
            <a:cxnLst/>
            <a:rect l="l" t="t" r="r" b="b"/>
            <a:pathLst>
              <a:path w="10915650" h="5019822">
                <a:moveTo>
                  <a:pt x="0" y="0"/>
                </a:moveTo>
                <a:lnTo>
                  <a:pt x="8405739" y="0"/>
                </a:lnTo>
                <a:cubicBezTo>
                  <a:pt x="9791925" y="0"/>
                  <a:pt x="10915650" y="1123725"/>
                  <a:pt x="10915650" y="2509911"/>
                </a:cubicBezTo>
                <a:cubicBezTo>
                  <a:pt x="10915650" y="3896097"/>
                  <a:pt x="9791925" y="5019822"/>
                  <a:pt x="8405739" y="5019822"/>
                </a:cubicBezTo>
                <a:lnTo>
                  <a:pt x="0" y="5019822"/>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093362" y="988016"/>
            <a:ext cx="4950894" cy="495089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3">
            <a:alphaModFix/>
          </a:blip>
          <a:srcRect l="29489" t="22569" r="31344" b="7544"/>
          <a:stretch>
            <a:fillRect/>
          </a:stretch>
        </p:blipFill>
        <p:spPr>
          <a:xfrm>
            <a:off x="7326650" y="1221303"/>
            <a:ext cx="4484318" cy="4484319"/>
          </a:xfrm>
          <a:custGeom>
            <a:avLst/>
            <a:gdLst>
              <a:gd name="connsiteX0" fmla="*/ 2775284 w 5550569"/>
              <a:gd name="connsiteY0" fmla="*/ 0 h 5550570"/>
              <a:gd name="connsiteX1" fmla="*/ 5550569 w 5550569"/>
              <a:gd name="connsiteY1" fmla="*/ 2775285 h 5550570"/>
              <a:gd name="connsiteX2" fmla="*/ 2775284 w 5550569"/>
              <a:gd name="connsiteY2" fmla="*/ 5550570 h 5550570"/>
              <a:gd name="connsiteX3" fmla="*/ 0 w 5550569"/>
              <a:gd name="connsiteY3" fmla="*/ 2775285 h 5550570"/>
              <a:gd name="connsiteX4" fmla="*/ 2775284 w 5550569"/>
              <a:gd name="connsiteY4" fmla="*/ 0 h 5550570"/>
            </a:gdLst>
            <a:ahLst/>
            <a:cxnLst/>
            <a:rect l="l" t="t" r="r" b="b"/>
            <a:pathLst>
              <a:path w="5550569" h="5550570">
                <a:moveTo>
                  <a:pt x="2775284" y="0"/>
                </a:moveTo>
                <a:cubicBezTo>
                  <a:pt x="4308032" y="0"/>
                  <a:pt x="5550569" y="1242537"/>
                  <a:pt x="5550569" y="2775285"/>
                </a:cubicBezTo>
                <a:cubicBezTo>
                  <a:pt x="5550569" y="4308033"/>
                  <a:pt x="4308032" y="5550570"/>
                  <a:pt x="2775284" y="5550570"/>
                </a:cubicBezTo>
                <a:cubicBezTo>
                  <a:pt x="1242536" y="5550570"/>
                  <a:pt x="0" y="4308033"/>
                  <a:pt x="0" y="2775285"/>
                </a:cubicBezTo>
                <a:cubicBezTo>
                  <a:pt x="0" y="1242537"/>
                  <a:pt x="1242536" y="0"/>
                  <a:pt x="2775284" y="0"/>
                </a:cubicBezTo>
                <a:close/>
              </a:path>
            </a:pathLst>
          </a:custGeom>
          <a:noFill/>
          <a:ln>
            <a:noFill/>
          </a:ln>
        </p:spPr>
      </p:pic>
      <p:sp>
        <p:nvSpPr>
          <p:cNvPr id="6" name="标题 1"/>
          <p:cNvSpPr txBox="1"/>
          <p:nvPr/>
        </p:nvSpPr>
        <p:spPr>
          <a:xfrm>
            <a:off x="6320935" y="4869480"/>
            <a:ext cx="5871065" cy="2215991"/>
          </a:xfrm>
          <a:prstGeom prst="rect">
            <a:avLst/>
          </a:prstGeom>
          <a:noFill/>
          <a:ln>
            <a:noFill/>
          </a:ln>
        </p:spPr>
        <p:txBody>
          <a:bodyPr vert="horz" wrap="square" lIns="91440" tIns="45720" rIns="91440" bIns="45720" rtlCol="0" anchor="t"/>
          <a:lstStyle/>
          <a:p>
            <a:pPr algn="ctr">
              <a:lnSpc>
                <a:spcPct val="100000"/>
              </a:lnSpc>
            </a:pPr>
            <a:r>
              <a:rPr kumimoji="1" lang="en-US" altLang="zh-CN" sz="13800">
                <a:ln w="25400">
                  <a:solidFill>
                    <a:srgbClr val="000000">
                      <a:alpha val="100000"/>
                    </a:srgbClr>
                  </a:solidFill>
                </a:ln>
                <a:solidFill>
                  <a:srgbClr val="2CBC87">
                    <a:alpha val="10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
        <p:nvSpPr>
          <p:cNvPr id="7" name="标题 1"/>
          <p:cNvSpPr txBox="1"/>
          <p:nvPr/>
        </p:nvSpPr>
        <p:spPr>
          <a:xfrm>
            <a:off x="470974" y="537856"/>
            <a:ext cx="2819400" cy="845297"/>
          </a:xfrm>
          <a:prstGeom prst="roundRect">
            <a:avLst>
              <a:gd name="adj" fmla="val 50000"/>
            </a:avLst>
          </a:prstGeom>
          <a:solidFill>
            <a:schemeClr val="accent2"/>
          </a:solidFill>
          <a:ln w="1905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09262" y="3250120"/>
            <a:ext cx="5499996" cy="1745412"/>
          </a:xfrm>
          <a:prstGeom prst="rect">
            <a:avLst/>
          </a:prstGeom>
          <a:noFill/>
          <a:ln>
            <a:noFill/>
          </a:ln>
        </p:spPr>
        <p:txBody>
          <a:bodyPr vert="horz" wrap="square" lIns="0" tIns="0" rIns="0" bIns="0" rtlCol="0" anchor="ctr"/>
          <a:lstStyle/>
          <a:p>
            <a:pPr algn="ctr">
              <a:lnSpc>
                <a:spcPct val="110000"/>
              </a:lnSpc>
            </a:pPr>
            <a:r>
              <a:rPr kumimoji="1" lang="en-US" altLang="zh-CN" sz="4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数据可视化</a:t>
            </a:r>
            <a:endParaRPr kumimoji="1" lang="zh-CN" altLang="en-US"/>
          </a:p>
        </p:txBody>
      </p:sp>
      <p:sp>
        <p:nvSpPr>
          <p:cNvPr id="10" name="标题 1"/>
          <p:cNvSpPr txBox="1"/>
          <p:nvPr/>
        </p:nvSpPr>
        <p:spPr>
          <a:xfrm>
            <a:off x="10009934" y="575020"/>
            <a:ext cx="1965960" cy="276999"/>
          </a:xfrm>
          <a:prstGeom prst="roundRect">
            <a:avLst>
              <a:gd name="adj" fmla="val 50000"/>
            </a:avLst>
          </a:prstGeom>
          <a:solidFill>
            <a:schemeClr val="accent1">
              <a:lumMod val="20000"/>
              <a:lumOff val="80000"/>
            </a:schemeClr>
          </a:solidFill>
          <a:ln w="6350" cap="flat">
            <a:solidFill>
              <a:schemeClr val="bg1"/>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11671522" y="650859"/>
            <a:ext cx="161504" cy="19415"/>
          </a:xfrm>
          <a:custGeom>
            <a:avLst/>
            <a:gdLst>
              <a:gd name="connsiteX0" fmla="*/ 9267 w 161504"/>
              <a:gd name="connsiteY0" fmla="*/ 19416 h 19415"/>
              <a:gd name="connsiteX1" fmla="*/ 152238 w 161504"/>
              <a:gd name="connsiteY1" fmla="*/ 19416 h 19415"/>
              <a:gd name="connsiteX2" fmla="*/ 152238 w 161504"/>
              <a:gd name="connsiteY2" fmla="*/ 0 h 19415"/>
              <a:gd name="connsiteX3" fmla="*/ 9267 w 161504"/>
              <a:gd name="connsiteY3" fmla="*/ 0 h 19415"/>
              <a:gd name="connsiteX4" fmla="*/ 9267 w 161504"/>
              <a:gd name="connsiteY4" fmla="*/ 19416 h 19415"/>
            </a:gdLst>
            <a:ahLst/>
            <a:cxnLst/>
            <a:rect l="l" t="t" r="r" b="b"/>
            <a:pathLst>
              <a:path w="161504" h="19415">
                <a:moveTo>
                  <a:pt x="9267" y="19416"/>
                </a:moveTo>
                <a:lnTo>
                  <a:pt x="152238" y="19416"/>
                </a:lnTo>
                <a:cubicBezTo>
                  <a:pt x="164593" y="19416"/>
                  <a:pt x="164593" y="0"/>
                  <a:pt x="152238" y="0"/>
                </a:cubicBezTo>
                <a:lnTo>
                  <a:pt x="9267" y="0"/>
                </a:lnTo>
                <a:cubicBezTo>
                  <a:pt x="-3089" y="0"/>
                  <a:pt x="-3089" y="19416"/>
                  <a:pt x="9267" y="19416"/>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a:off x="11672110" y="703811"/>
            <a:ext cx="125614" cy="19415"/>
          </a:xfrm>
          <a:custGeom>
            <a:avLst/>
            <a:gdLst>
              <a:gd name="connsiteX0" fmla="*/ 116348 w 125614"/>
              <a:gd name="connsiteY0" fmla="*/ 0 h 19415"/>
              <a:gd name="connsiteX1" fmla="*/ 9267 w 125614"/>
              <a:gd name="connsiteY1" fmla="*/ 0 h 19415"/>
              <a:gd name="connsiteX2" fmla="*/ 9267 w 125614"/>
              <a:gd name="connsiteY2" fmla="*/ 19416 h 19415"/>
              <a:gd name="connsiteX3" fmla="*/ 116348 w 125614"/>
              <a:gd name="connsiteY3" fmla="*/ 19416 h 19415"/>
              <a:gd name="connsiteX4" fmla="*/ 116348 w 125614"/>
              <a:gd name="connsiteY4" fmla="*/ 0 h 19415"/>
            </a:gdLst>
            <a:ahLst/>
            <a:cxnLst/>
            <a:rect l="l" t="t" r="r" b="b"/>
            <a:pathLst>
              <a:path w="125614" h="19415">
                <a:moveTo>
                  <a:pt x="116348" y="0"/>
                </a:moveTo>
                <a:lnTo>
                  <a:pt x="9267" y="0"/>
                </a:lnTo>
                <a:cubicBezTo>
                  <a:pt x="-3089" y="0"/>
                  <a:pt x="-3089" y="19416"/>
                  <a:pt x="9267" y="19416"/>
                </a:cubicBezTo>
                <a:lnTo>
                  <a:pt x="116348" y="19416"/>
                </a:lnTo>
                <a:cubicBezTo>
                  <a:pt x="128704" y="19416"/>
                  <a:pt x="128704" y="0"/>
                  <a:pt x="11634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11672110" y="756764"/>
            <a:ext cx="161504" cy="19415"/>
          </a:xfrm>
          <a:custGeom>
            <a:avLst/>
            <a:gdLst>
              <a:gd name="connsiteX0" fmla="*/ 152238 w 161504"/>
              <a:gd name="connsiteY0" fmla="*/ 0 h 19415"/>
              <a:gd name="connsiteX1" fmla="*/ 9267 w 161504"/>
              <a:gd name="connsiteY1" fmla="*/ 0 h 19415"/>
              <a:gd name="connsiteX2" fmla="*/ 9267 w 161504"/>
              <a:gd name="connsiteY2" fmla="*/ 19416 h 19415"/>
              <a:gd name="connsiteX3" fmla="*/ 152238 w 161504"/>
              <a:gd name="connsiteY3" fmla="*/ 19416 h 19415"/>
              <a:gd name="connsiteX4" fmla="*/ 152238 w 161504"/>
              <a:gd name="connsiteY4" fmla="*/ 0 h 19415"/>
            </a:gdLst>
            <a:ahLst/>
            <a:cxnLst/>
            <a:rect l="l" t="t" r="r" b="b"/>
            <a:pathLst>
              <a:path w="161504" h="19415">
                <a:moveTo>
                  <a:pt x="152238" y="0"/>
                </a:moveTo>
                <a:lnTo>
                  <a:pt x="9267" y="0"/>
                </a:lnTo>
                <a:cubicBezTo>
                  <a:pt x="-3089" y="0"/>
                  <a:pt x="-3089" y="19416"/>
                  <a:pt x="9267" y="19416"/>
                </a:cubicBezTo>
                <a:lnTo>
                  <a:pt x="152238" y="19416"/>
                </a:lnTo>
                <a:cubicBezTo>
                  <a:pt x="164593" y="19416"/>
                  <a:pt x="164593" y="0"/>
                  <a:pt x="152238" y="0"/>
                </a:cubicBezTo>
                <a:close/>
              </a:path>
            </a:pathLst>
          </a:custGeom>
          <a:solidFill>
            <a:schemeClr val="accent1"/>
          </a:solidFill>
          <a:ln w="5879"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1402277" y="648632"/>
            <a:ext cx="129756"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10024524" y="604054"/>
            <a:ext cx="1406506" cy="218930"/>
          </a:xfrm>
          <a:prstGeom prst="rect">
            <a:avLst/>
          </a:prstGeom>
          <a:noFill/>
          <a:ln>
            <a:noFill/>
          </a:ln>
        </p:spPr>
        <p:txBody>
          <a:bodyPr vert="horz" wrap="square" lIns="0" tIns="0" rIns="0" bIns="0" rtlCol="0" anchor="ctr"/>
          <a:lstStyle/>
          <a:p>
            <a:pPr algn="ctr">
              <a:lnSpc>
                <a:spcPct val="100000"/>
              </a:lnSpc>
            </a:pPr>
            <a:r>
              <a:rPr kumimoji="1" lang="en-US" altLang="zh-CN" sz="1000">
                <a:ln w="12700">
                  <a:noFill/>
                </a:ln>
                <a:solidFill>
                  <a:srgbClr val="399CAA">
                    <a:alpha val="100000"/>
                  </a:srgbClr>
                </a:solidFill>
                <a:latin typeface="OPPOSans R" panose="00020600040101010101" charset="-122"/>
                <a:ea typeface="OPPOSans R" panose="00020600040101010101" charset="-122"/>
                <a:cs typeface="OPPOSans R" panose="00020600040101010101" charset="-122"/>
              </a:rPr>
              <a:t>PowerPoint design</a:t>
            </a:r>
            <a:endParaRPr kumimoji="1" lang="zh-CN" altLang="en-US"/>
          </a:p>
        </p:txBody>
      </p:sp>
      <p:sp>
        <p:nvSpPr>
          <p:cNvPr id="16" name="标题 1"/>
          <p:cNvSpPr txBox="1"/>
          <p:nvPr/>
        </p:nvSpPr>
        <p:spPr>
          <a:xfrm>
            <a:off x="640616" y="5057244"/>
            <a:ext cx="5499996" cy="473028"/>
          </a:xfrm>
          <a:prstGeom prst="roundRect">
            <a:avLst>
              <a:gd name="adj" fmla="val 50000"/>
            </a:avLst>
          </a:prstGeom>
          <a:gradFill>
            <a:gsLst>
              <a:gs pos="0">
                <a:schemeClr val="accent2"/>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814809" y="5072179"/>
            <a:ext cx="4325803" cy="458093"/>
          </a:xfrm>
          <a:prstGeom prst="rect">
            <a:avLst/>
          </a:prstGeom>
          <a:noFill/>
          <a:ln>
            <a:noFill/>
          </a:ln>
        </p:spPr>
        <p:txBody>
          <a:bodyPr vert="horz" wrap="square" lIns="0" tIns="0" rIns="0" bIns="0" rtlCol="0" anchor="ctr"/>
          <a:lstStyle/>
          <a:p>
            <a:pPr algn="l">
              <a:lnSpc>
                <a:spcPct val="15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
        <p:nvSpPr>
          <p:cNvPr id="18" name="标题 1"/>
          <p:cNvSpPr txBox="1"/>
          <p:nvPr/>
        </p:nvSpPr>
        <p:spPr>
          <a:xfrm rot="5400000">
            <a:off x="916627"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a:off x="1165776" y="5200613"/>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414924" y="5200614"/>
            <a:ext cx="219780" cy="189466"/>
          </a:xfrm>
          <a:prstGeom prst="triangle">
            <a:avLst/>
          </a:prstGeom>
          <a:solidFill>
            <a:srgbClr val="FAFAFA">
              <a:alpha val="75000"/>
            </a:srgb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196011" y="508247"/>
            <a:ext cx="3799977" cy="343772"/>
          </a:xfrm>
          <a:prstGeom prst="roundRect">
            <a:avLst>
              <a:gd name="adj" fmla="val 50000"/>
            </a:avLst>
          </a:prstGeom>
          <a:gradFill>
            <a:gsLst>
              <a:gs pos="0">
                <a:schemeClr val="accent2"/>
              </a:gs>
              <a:gs pos="9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246079" y="6170512"/>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554519" y="6434201"/>
            <a:ext cx="2414061" cy="220198"/>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538654" y="237764"/>
            <a:ext cx="3179992" cy="218558"/>
          </a:xfrm>
          <a:prstGeom prst="roundRect">
            <a:avLst>
              <a:gd name="adj" fmla="val 50000"/>
            </a:avLst>
          </a:prstGeom>
          <a:gradFill>
            <a:gsLst>
              <a:gs pos="0">
                <a:schemeClr val="accent1">
                  <a:lumMod val="60000"/>
                  <a:lumOff val="40000"/>
                </a:schemeClr>
              </a:gs>
              <a:gs pos="9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968580" y="4542948"/>
            <a:ext cx="1855438" cy="169243"/>
          </a:xfrm>
          <a:prstGeom prst="roundRect">
            <a:avLst>
              <a:gd name="adj" fmla="val 50000"/>
            </a:avLst>
          </a:prstGeom>
          <a:gradFill>
            <a:gsLst>
              <a:gs pos="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503456" y="1715912"/>
            <a:ext cx="1855438" cy="169243"/>
          </a:xfrm>
          <a:prstGeom prst="roundRect">
            <a:avLst>
              <a:gd name="adj" fmla="val 50000"/>
            </a:avLst>
          </a:prstGeom>
          <a:gradFill>
            <a:gsLst>
              <a:gs pos="1000">
                <a:schemeClr val="accent2">
                  <a:lumMod val="40000"/>
                  <a:lumOff val="60000"/>
                </a:schemeClr>
              </a:gs>
              <a:gs pos="90000">
                <a:schemeClr val="accent2">
                  <a:lumMod val="40000"/>
                  <a:lumOff val="6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2777826" y="2021516"/>
            <a:ext cx="1162869" cy="1162869"/>
          </a:xfrm>
          <a:prstGeom prst="round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777826" y="1148293"/>
            <a:ext cx="1162869" cy="1868548"/>
          </a:xfrm>
          <a:prstGeom prst="rect">
            <a:avLst/>
          </a:prstGeom>
          <a:noFill/>
          <a:ln>
            <a:noFill/>
          </a:ln>
        </p:spPr>
        <p:txBody>
          <a:bodyPr vert="horz" wrap="square" lIns="0" tIns="0" rIns="0" bIns="0" rtlCol="0" anchor="b"/>
          <a:lstStyle/>
          <a:p>
            <a:pPr algn="ctr">
              <a:lnSpc>
                <a:spcPct val="110000"/>
              </a:lnSpc>
            </a:pPr>
            <a:r>
              <a:rPr kumimoji="1" lang="en-US" altLang="zh-CN" sz="6000">
                <a:ln w="12700">
                  <a:noFill/>
                </a:ln>
                <a:solidFill>
                  <a:srgbClr val="399CAA">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NiZjgzY2ZmOGUyODg1NjY4MjMwZDMzZWI4NTQxZjU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68.2650645412817,&quot;left&quot;:0,&quot;top&quot;:214.73496062992126,&quot;width&quot;:715.443149606299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68.2650645412817,&quot;left&quot;:0,&quot;top&quot;:214.73496062992126,&quot;width&quot;:715.443149606299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68.2650645412817,&quot;left&quot;:0,&quot;top&quot;:214.73496062992126,&quot;width&quot;:715.443149606299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68.2650645412817,&quot;left&quot;:0,&quot;top&quot;:214.73496062992126,&quot;width&quot;:715.443149606299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68.2650645412817,&quot;left&quot;:0,&quot;top&quot;:214.73496062992126,&quot;width&quot;:715.4431496062992}"/>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68.2650645412817,&quot;left&quot;:0,&quot;top&quot;:214.73496062992126,&quot;width&quot;:715.443149606299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68.2650645412817,&quot;left&quot;:0,&quot;top&quot;:214.73496062992126,&quot;width&quot;:715.443149606299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68.2650645412817,&quot;left&quot;:0,&quot;top&quot;:214.73496062992126,&quot;width&quot;:715.443149606299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68.2650645412817,&quot;left&quot;:0,&quot;top&quot;:214.73496062992126,&quot;width&quot;:715.443149606299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68.2650645412817,&quot;left&quot;:0,&quot;top&quot;:214.73496062992126,&quot;width&quot;:715.4431496062992}"/>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38.91503937007866,&quot;left&quot;:71.74582677165354,&quot;top&quot;:136.33543307086615,&quot;width&quot;:835.254173228346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38.91503937007866,&quot;left&quot;:71.74582677165354,&quot;top&quot;:136.33543307086615,&quot;width&quot;:835.254173228346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38.91503937007866,&quot;left&quot;:71.74582677165354,&quot;top&quot;:136.33543307086615,&quot;width&quot;:835.254173228346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38.91503937007866,&quot;left&quot;:71.74582677165354,&quot;top&quot;:136.33543307086615,&quot;width&quot;:835.254173228346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38.91503937007866,&quot;left&quot;:71.74582677165354,&quot;top&quot;:136.33543307086615,&quot;width&quot;:835.254173228346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38.91503937007866,&quot;left&quot;:71.74582677165354,&quot;top&quot;:136.33543307086615,&quot;width&quot;:835.254173228346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01.85259842519685,&quot;left&quot;:83.1007874015748,&quot;top&quot;:80.99740157480315,&quot;width&quot;:791.4492125984252}"/>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01.85259842519685,&quot;left&quot;:83.1007874015748,&quot;top&quot;:80.99740157480315,&quot;width&quot;:791.4492125984252}"/>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01.85259842519685,&quot;left&quot;:83.1007874015748,&quot;top&quot;:80.99740157480315,&quot;width&quot;:791.4492125984252}"/>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01.85259842519685,&quot;left&quot;:83.1007874015748,&quot;top&quot;:80.99740157480315,&quot;width&quot;:791.4492125984252}"/>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01.85259842519685,&quot;left&quot;:83.1007874015748,&quot;top&quot;:80.99740157480315,&quot;width&quot;:791.4492125984252}"/>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01.85259842519685,&quot;left&quot;:83.1007874015748,&quot;top&quot;:80.99740157480315,&quot;width&quot;:791.4492125984252}"/>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01.85259842519685,&quot;left&quot;:83.1007874015748,&quot;top&quot;:80.99740157480315,&quot;width&quot;:791.4492125984252}"/>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01.85259842519685,&quot;left&quot;:83.1007874015748,&quot;top&quot;:80.99740157480315,&quot;width&quot;:791.4492125984252}"/>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29.0126771653543,&quot;left&quot;:50.49157480314959,&quot;top&quot;:-17.712677165354307,&quot;width&quot;:827.658425196850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29.0126771653543,&quot;left&quot;:50.49157480314959,&quot;top&quot;:-17.712677165354307,&quot;width&quot;:827.658425196850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29.0126771653543,&quot;left&quot;:50.49157480314959,&quot;top&quot;:-17.712677165354307,&quot;width&quot;:827.658425196850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29.0126771653543,&quot;left&quot;:50.49157480314959,&quot;top&quot;:-17.712677165354307,&quot;width&quot;:827.658425196850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29.0126771653543,&quot;left&quot;:50.49157480314959,&quot;top&quot;:-17.712677165354307,&quot;width&quot;:827.658425196850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29.0126771653543,&quot;left&quot;:50.49157480314959,&quot;top&quot;:-17.712677165354307,&quot;width&quot;:827.658425196850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52.43645669291334,&quot;left&quot;:54.99984251968503,&quot;top&quot;:109.65251968503938,&quot;width&quot;:850.0001574803149}"/>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73.49992125984255,&quot;left&quot;:99.8511811023622,&quot;top&quot;:99.9,&quot;width&quot;:759.2976377952757}"/>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399CAA"/>
      </a:accent1>
      <a:accent2>
        <a:srgbClr val="2CBC87"/>
      </a:accent2>
      <a:accent3>
        <a:srgbClr val="2CBC87"/>
      </a:accent3>
      <a:accent4>
        <a:srgbClr val="3F3F3F"/>
      </a:accent4>
      <a:accent5>
        <a:srgbClr val="3F3F3F"/>
      </a:accent5>
      <a:accent6>
        <a:srgbClr val="3F3F3F"/>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343</Words>
  <Application>Microsoft Office PowerPoint</Application>
  <PresentationFormat>宽屏</PresentationFormat>
  <Paragraphs>122</Paragraphs>
  <Slides>24</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OPPOSans H</vt:lpstr>
      <vt:lpstr>Source Han Sans CN Bold</vt:lpstr>
      <vt:lpstr>等线</vt:lpstr>
      <vt:lpstr>Source Han Sans</vt:lpstr>
      <vt:lpstr>华文中宋</vt:lpstr>
      <vt:lpstr>OPPOSans R</vt:lpstr>
      <vt:lpstr>OPPOSans 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欣怡 周</cp:lastModifiedBy>
  <cp:revision>1</cp:revision>
  <dcterms:created xsi:type="dcterms:W3CDTF">2025-01-11T04:38:00Z</dcterms:created>
  <dcterms:modified xsi:type="dcterms:W3CDTF">2025-01-11T08:04:51Z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2CA08548C4204C32B63C5B25D3BB5F28_12</vt:lpwstr>
  </property>
  <property fmtid="{D5CDD505-2E9C-101B-9397-08002B2CF9AE}" pid="3" name="KSOProductBuildVer">
    <vt:lpwstr>2052-12.1.0.16929</vt:lpwstr>
  </property>
</Properties>
</file>